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8" r:id="rId10"/>
    <p:sldId id="264" r:id="rId11"/>
    <p:sldId id="267"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141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1A27BAB3-27C5-4715-B63A-8E7C7E066D10}" type="datetimeFigureOut">
              <a:rPr lang="ru-RU" smtClean="0"/>
              <a:t>03.11.2020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A1068EE-37F7-412A-8C62-7BD930218784}" type="slidenum">
              <a:rPr lang="ru-RU" smtClean="0"/>
              <a:t>‹#›</a:t>
            </a:fld>
            <a:endParaRPr lang="ru-RU"/>
          </a:p>
        </p:txBody>
      </p:sp>
    </p:spTree>
    <p:extLst>
      <p:ext uri="{BB962C8B-B14F-4D97-AF65-F5344CB8AC3E}">
        <p14:creationId xmlns:p14="http://schemas.microsoft.com/office/powerpoint/2010/main" val="31847620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A27BAB3-27C5-4715-B63A-8E7C7E066D10}" type="datetimeFigureOut">
              <a:rPr lang="ru-RU" smtClean="0"/>
              <a:t>03.11.2020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A1068EE-37F7-412A-8C62-7BD930218784}" type="slidenum">
              <a:rPr lang="ru-RU" smtClean="0"/>
              <a:t>‹#›</a:t>
            </a:fld>
            <a:endParaRPr lang="ru-RU"/>
          </a:p>
        </p:txBody>
      </p:sp>
    </p:spTree>
    <p:extLst>
      <p:ext uri="{BB962C8B-B14F-4D97-AF65-F5344CB8AC3E}">
        <p14:creationId xmlns:p14="http://schemas.microsoft.com/office/powerpoint/2010/main" val="4140394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A27BAB3-27C5-4715-B63A-8E7C7E066D10}" type="datetimeFigureOut">
              <a:rPr lang="ru-RU" smtClean="0"/>
              <a:t>03.11.2020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A1068EE-37F7-412A-8C62-7BD930218784}" type="slidenum">
              <a:rPr lang="ru-RU" smtClean="0"/>
              <a:t>‹#›</a:t>
            </a:fld>
            <a:endParaRPr lang="ru-RU"/>
          </a:p>
        </p:txBody>
      </p:sp>
    </p:spTree>
    <p:extLst>
      <p:ext uri="{BB962C8B-B14F-4D97-AF65-F5344CB8AC3E}">
        <p14:creationId xmlns:p14="http://schemas.microsoft.com/office/powerpoint/2010/main" val="864103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1A27BAB3-27C5-4715-B63A-8E7C7E066D10}" type="datetimeFigureOut">
              <a:rPr lang="ru-RU" smtClean="0"/>
              <a:t>03.11.2020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A1068EE-37F7-412A-8C62-7BD930218784}" type="slidenum">
              <a:rPr lang="ru-RU" smtClean="0"/>
              <a:t>‹#›</a:t>
            </a:fld>
            <a:endParaRPr lang="ru-RU"/>
          </a:p>
        </p:txBody>
      </p:sp>
    </p:spTree>
    <p:extLst>
      <p:ext uri="{BB962C8B-B14F-4D97-AF65-F5344CB8AC3E}">
        <p14:creationId xmlns:p14="http://schemas.microsoft.com/office/powerpoint/2010/main" val="3047751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1A27BAB3-27C5-4715-B63A-8E7C7E066D10}" type="datetimeFigureOut">
              <a:rPr lang="ru-RU" smtClean="0"/>
              <a:t>03.11.2020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A1068EE-37F7-412A-8C62-7BD930218784}" type="slidenum">
              <a:rPr lang="ru-RU" smtClean="0"/>
              <a:t>‹#›</a:t>
            </a:fld>
            <a:endParaRPr lang="ru-RU"/>
          </a:p>
        </p:txBody>
      </p:sp>
    </p:spTree>
    <p:extLst>
      <p:ext uri="{BB962C8B-B14F-4D97-AF65-F5344CB8AC3E}">
        <p14:creationId xmlns:p14="http://schemas.microsoft.com/office/powerpoint/2010/main" val="1492522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1A27BAB3-27C5-4715-B63A-8E7C7E066D10}" type="datetimeFigureOut">
              <a:rPr lang="ru-RU" smtClean="0"/>
              <a:t>03.11.2020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A1068EE-37F7-412A-8C62-7BD930218784}" type="slidenum">
              <a:rPr lang="ru-RU" smtClean="0"/>
              <a:t>‹#›</a:t>
            </a:fld>
            <a:endParaRPr lang="ru-RU"/>
          </a:p>
        </p:txBody>
      </p:sp>
    </p:spTree>
    <p:extLst>
      <p:ext uri="{BB962C8B-B14F-4D97-AF65-F5344CB8AC3E}">
        <p14:creationId xmlns:p14="http://schemas.microsoft.com/office/powerpoint/2010/main" val="3297803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27BAB3-27C5-4715-B63A-8E7C7E066D10}" type="datetimeFigureOut">
              <a:rPr lang="ru-RU" smtClean="0"/>
              <a:t>03.11.2020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5A1068EE-37F7-412A-8C62-7BD930218784}" type="slidenum">
              <a:rPr lang="ru-RU" smtClean="0"/>
              <a:t>‹#›</a:t>
            </a:fld>
            <a:endParaRPr lang="ru-RU"/>
          </a:p>
        </p:txBody>
      </p:sp>
    </p:spTree>
    <p:extLst>
      <p:ext uri="{BB962C8B-B14F-4D97-AF65-F5344CB8AC3E}">
        <p14:creationId xmlns:p14="http://schemas.microsoft.com/office/powerpoint/2010/main" val="4256571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1A27BAB3-27C5-4715-B63A-8E7C7E066D10}" type="datetimeFigureOut">
              <a:rPr lang="ru-RU" smtClean="0"/>
              <a:t>03.11.2020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A1068EE-37F7-412A-8C62-7BD930218784}" type="slidenum">
              <a:rPr lang="ru-RU" smtClean="0"/>
              <a:t>‹#›</a:t>
            </a:fld>
            <a:endParaRPr lang="ru-RU"/>
          </a:p>
        </p:txBody>
      </p:sp>
    </p:spTree>
    <p:extLst>
      <p:ext uri="{BB962C8B-B14F-4D97-AF65-F5344CB8AC3E}">
        <p14:creationId xmlns:p14="http://schemas.microsoft.com/office/powerpoint/2010/main" val="42696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1A27BAB3-27C5-4715-B63A-8E7C7E066D10}" type="datetimeFigureOut">
              <a:rPr lang="ru-RU" smtClean="0"/>
              <a:t>03.11.2020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A1068EE-37F7-412A-8C62-7BD930218784}" type="slidenum">
              <a:rPr lang="ru-RU" smtClean="0"/>
              <a:t>‹#›</a:t>
            </a:fld>
            <a:endParaRPr lang="ru-RU"/>
          </a:p>
        </p:txBody>
      </p:sp>
    </p:spTree>
    <p:extLst>
      <p:ext uri="{BB962C8B-B14F-4D97-AF65-F5344CB8AC3E}">
        <p14:creationId xmlns:p14="http://schemas.microsoft.com/office/powerpoint/2010/main" val="18359828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A27BAB3-27C5-4715-B63A-8E7C7E066D10}" type="datetimeFigureOut">
              <a:rPr lang="ru-RU" smtClean="0"/>
              <a:t>03.11.2020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A1068EE-37F7-412A-8C62-7BD930218784}" type="slidenum">
              <a:rPr lang="ru-RU" smtClean="0"/>
              <a:t>‹#›</a:t>
            </a:fld>
            <a:endParaRPr lang="ru-RU"/>
          </a:p>
        </p:txBody>
      </p:sp>
    </p:spTree>
    <p:extLst>
      <p:ext uri="{BB962C8B-B14F-4D97-AF65-F5344CB8AC3E}">
        <p14:creationId xmlns:p14="http://schemas.microsoft.com/office/powerpoint/2010/main" val="934975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A27BAB3-27C5-4715-B63A-8E7C7E066D10}" type="datetimeFigureOut">
              <a:rPr lang="ru-RU" smtClean="0"/>
              <a:t>03.11.2020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A1068EE-37F7-412A-8C62-7BD930218784}" type="slidenum">
              <a:rPr lang="ru-RU" smtClean="0"/>
              <a:t>‹#›</a:t>
            </a:fld>
            <a:endParaRPr lang="ru-RU"/>
          </a:p>
        </p:txBody>
      </p:sp>
    </p:spTree>
    <p:extLst>
      <p:ext uri="{BB962C8B-B14F-4D97-AF65-F5344CB8AC3E}">
        <p14:creationId xmlns:p14="http://schemas.microsoft.com/office/powerpoint/2010/main" val="40134587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27BAB3-27C5-4715-B63A-8E7C7E066D10}" type="datetimeFigureOut">
              <a:rPr lang="ru-RU" smtClean="0"/>
              <a:t>03.11.2020</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1068EE-37F7-412A-8C62-7BD930218784}" type="slidenum">
              <a:rPr lang="ru-RU" smtClean="0"/>
              <a:t>‹#›</a:t>
            </a:fld>
            <a:endParaRPr lang="ru-RU"/>
          </a:p>
        </p:txBody>
      </p:sp>
    </p:spTree>
    <p:extLst>
      <p:ext uri="{BB962C8B-B14F-4D97-AF65-F5344CB8AC3E}">
        <p14:creationId xmlns:p14="http://schemas.microsoft.com/office/powerpoint/2010/main" val="16024885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122363"/>
            <a:ext cx="7772400" cy="1080510"/>
          </a:xfrm>
        </p:spPr>
        <p:txBody>
          <a:bodyPr>
            <a:normAutofit/>
          </a:bodyPr>
          <a:lstStyle/>
          <a:p>
            <a:r>
              <a:rPr lang="ru-RU" sz="28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ПРАКТИКАЛЫ</a:t>
            </a:r>
            <a:r>
              <a:rPr lang="kk-KZ" sz="28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Қ ЖҰМЫС </a:t>
            </a:r>
            <a:r>
              <a:rPr lang="ru-RU" sz="28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ru-RU" sz="2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a:t>
            </a:r>
          </a:p>
        </p:txBody>
      </p:sp>
      <p:sp>
        <p:nvSpPr>
          <p:cNvPr id="3" name="Подзаголовок 2"/>
          <p:cNvSpPr>
            <a:spLocks noGrp="1"/>
          </p:cNvSpPr>
          <p:nvPr>
            <p:ph type="subTitle" idx="1"/>
          </p:nvPr>
        </p:nvSpPr>
        <p:spPr/>
        <p:txBody>
          <a:bodyPr>
            <a:normAutofit/>
          </a:bodyPr>
          <a:lstStyle/>
          <a:p>
            <a:r>
              <a:rPr lang="kk-KZ" sz="2200" b="1" dirty="0">
                <a:latin typeface="Times New Roman" panose="02020603050405020304" pitchFamily="18" charset="0"/>
                <a:cs typeface="Times New Roman" panose="02020603050405020304" pitchFamily="18" charset="0"/>
              </a:rPr>
              <a:t>Табиғи жағдайлар және олардың жұмыс технологиясына әсері</a:t>
            </a:r>
            <a:endParaRPr lang="ru-RU"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77010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711491"/>
            <a:ext cx="7886700" cy="909492"/>
          </a:xfrm>
        </p:spPr>
        <p:txBody>
          <a:bodyPr>
            <a:normAutofit/>
          </a:bodyPr>
          <a:lstStyle/>
          <a:p>
            <a:pPr indent="468000"/>
            <a:r>
              <a:rPr lang="kk-KZ" sz="2200" b="1" dirty="0" smtClean="0">
                <a:latin typeface="Times New Roman" panose="02020603050405020304" pitchFamily="18" charset="0"/>
                <a:cs typeface="Times New Roman" panose="02020603050405020304" pitchFamily="18" charset="0"/>
              </a:rPr>
              <a:t>Кіріспе</a:t>
            </a:r>
            <a:endParaRPr lang="ru-RU" sz="22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a:bodyPr>
          <a:lstStyle/>
          <a:p>
            <a:pPr marL="0" indent="468000" algn="just">
              <a:lnSpc>
                <a:spcPct val="100000"/>
              </a:lnSpc>
              <a:spcBef>
                <a:spcPts val="0"/>
              </a:spcBef>
              <a:buNone/>
            </a:pPr>
            <a:r>
              <a:rPr lang="kk-KZ" sz="2400" dirty="0">
                <a:latin typeface="Times New Roman" panose="02020603050405020304" pitchFamily="18" charset="0"/>
                <a:cs typeface="Times New Roman" panose="02020603050405020304" pitchFamily="18" charset="0"/>
              </a:rPr>
              <a:t>Салынып жатқан жол саласының экономикалық сипаттамаларын, оның даму перспективаларын, көлік байланыстарының сипатын, қолда бар және ең ықтимал жүк құраушы пункттерді, жүктер мен жолаушыларды тасымалдауды қамтамасыз ету үшін жолдың маңызын, өндірістік және әлеуметтік инфрақұрылымды дамытуды келтіру [1].</a:t>
            </a:r>
            <a:r>
              <a:rPr lang="kk-KZ" sz="2400" dirty="0">
                <a:latin typeface="Times New Roman" panose="02020603050405020304" pitchFamily="18" charset="0"/>
                <a:cs typeface="Times New Roman" panose="02020603050405020304" pitchFamily="18" charset="0"/>
              </a:rPr>
              <a:t> </a:t>
            </a:r>
            <a:endParaRPr lang="ru-RU" sz="2400" dirty="0">
              <a:latin typeface="Times New Roman" panose="02020603050405020304" pitchFamily="18" charset="0"/>
              <a:cs typeface="Times New Roman" panose="02020603050405020304" pitchFamily="18" charset="0"/>
            </a:endParaRPr>
          </a:p>
          <a:p>
            <a:r>
              <a:rPr lang="kk-KZ" b="1" i="1" dirty="0">
                <a:latin typeface="Times New Roman" panose="02020603050405020304" pitchFamily="18" charset="0"/>
                <a:cs typeface="Times New Roman" panose="02020603050405020304" pitchFamily="18" charset="0"/>
              </a:rPr>
              <a:t>1 Большая советская энциклопедия. – М.: – Советская энциклопедия, 1973.</a:t>
            </a:r>
            <a:endParaRPr lang="ru-RU" dirty="0">
              <a:latin typeface="Times New Roman" panose="02020603050405020304" pitchFamily="18" charset="0"/>
              <a:cs typeface="Times New Roman" panose="02020603050405020304" pitchFamily="18" charset="0"/>
            </a:endParaRPr>
          </a:p>
          <a:p>
            <a:r>
              <a:rPr lang="kk-KZ" b="1" i="1" dirty="0">
                <a:latin typeface="Times New Roman" panose="02020603050405020304" pitchFamily="18" charset="0"/>
                <a:cs typeface="Times New Roman" panose="02020603050405020304" pitchFamily="18" charset="0"/>
              </a:rPr>
              <a:t>2 Интернет источники</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52722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6"/>
            <a:ext cx="7886700" cy="576983"/>
          </a:xfrm>
        </p:spPr>
        <p:txBody>
          <a:bodyPr>
            <a:normAutofit/>
          </a:bodyPr>
          <a:lstStyle/>
          <a:p>
            <a:pPr indent="468000">
              <a:lnSpc>
                <a:spcPct val="100000"/>
              </a:lnSpc>
            </a:pPr>
            <a:r>
              <a:rPr lang="ru-RU" sz="2200" b="1" dirty="0" smtClean="0">
                <a:latin typeface="Times New Roman" panose="02020603050405020304" pitchFamily="18" charset="0"/>
                <a:cs typeface="Times New Roman" panose="02020603050405020304" pitchFamily="18" charset="0"/>
              </a:rPr>
              <a:t>Климаты</a:t>
            </a:r>
            <a:endParaRPr lang="ru-RU" sz="22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28650" y="942109"/>
            <a:ext cx="7886700" cy="5234854"/>
          </a:xfrm>
        </p:spPr>
        <p:txBody>
          <a:bodyPr>
            <a:normAutofit/>
          </a:bodyPr>
          <a:lstStyle/>
          <a:p>
            <a:pPr marL="0" indent="468000" algn="just">
              <a:lnSpc>
                <a:spcPct val="100000"/>
              </a:lnSpc>
              <a:spcBef>
                <a:spcPts val="0"/>
              </a:spcBef>
              <a:buNone/>
            </a:pPr>
            <a:r>
              <a:rPr lang="ru-RU" sz="2200" dirty="0">
                <a:latin typeface="Times New Roman" panose="02020603050405020304" pitchFamily="18" charset="0"/>
                <a:cs typeface="Times New Roman" panose="02020603050405020304" pitchFamily="18" charset="0"/>
              </a:rPr>
              <a:t>Автомобиль </a:t>
            </a:r>
            <a:r>
              <a:rPr lang="ru-RU" sz="2200" dirty="0" err="1">
                <a:latin typeface="Times New Roman" panose="02020603050405020304" pitchFamily="18" charset="0"/>
                <a:cs typeface="Times New Roman" panose="02020603050405020304" pitchFamily="18" charset="0"/>
              </a:rPr>
              <a:t>жолдарын</a:t>
            </a:r>
            <a:r>
              <a:rPr lang="ru-RU" sz="2200" dirty="0">
                <a:latin typeface="Times New Roman" panose="02020603050405020304" pitchFamily="18" charset="0"/>
                <a:cs typeface="Times New Roman" panose="02020603050405020304" pitchFamily="18" charset="0"/>
              </a:rPr>
              <a:t> салу </a:t>
            </a:r>
            <a:r>
              <a:rPr lang="ru-RU" sz="2200" dirty="0" err="1">
                <a:latin typeface="Times New Roman" panose="02020603050405020304" pitchFamily="18" charset="0"/>
                <a:cs typeface="Times New Roman" panose="02020603050405020304" pitchFamily="18" charset="0"/>
              </a:rPr>
              <a:t>және</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пайдалану</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кезінде</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ауа</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райы-климаттық</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факторлардың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әсерін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ескеру</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қажет</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Жұмыстың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басқа</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бірде-бір</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түрі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қоршаған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ауаның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температурасына</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жауын-шашынға</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күн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радиациясына</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жол</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құрылысы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сияқты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қысқы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кезеңдегі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химиялық</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реагенттердің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әсеріне</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байланысты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емес</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Сондықтан</a:t>
            </a:r>
            <a:r>
              <a:rPr lang="ru-RU" sz="2200" dirty="0">
                <a:latin typeface="Times New Roman" panose="02020603050405020304" pitchFamily="18" charset="0"/>
                <a:cs typeface="Times New Roman" panose="02020603050405020304" pitchFamily="18" charset="0"/>
              </a:rPr>
              <a:t> автомобиль </a:t>
            </a:r>
            <a:r>
              <a:rPr lang="ru-RU" sz="2200" dirty="0" err="1">
                <a:latin typeface="Times New Roman" panose="02020603050405020304" pitchFamily="18" charset="0"/>
                <a:cs typeface="Times New Roman" panose="02020603050405020304" pitchFamily="18" charset="0"/>
              </a:rPr>
              <a:t>жолдарын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жобалау</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және</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құру</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кезінде</a:t>
            </a:r>
            <a:r>
              <a:rPr lang="ru-RU" sz="2200" dirty="0">
                <a:latin typeface="Times New Roman" panose="02020603050405020304" pitchFamily="18" charset="0"/>
                <a:cs typeface="Times New Roman" panose="02020603050405020304" pitchFamily="18" charset="0"/>
              </a:rPr>
              <a:t> </a:t>
            </a:r>
            <a:r>
              <a:rPr lang="ru-RU" sz="2200" b="1" i="1" dirty="0" err="1">
                <a:latin typeface="Times New Roman" panose="02020603050405020304" pitchFamily="18" charset="0"/>
                <a:cs typeface="Times New Roman" panose="02020603050405020304" pitchFamily="18" charset="0"/>
              </a:rPr>
              <a:t>қоршаған</a:t>
            </a:r>
            <a:r>
              <a:rPr lang="ru-RU" sz="2200" b="1" i="1" dirty="0">
                <a:latin typeface="Times New Roman" panose="02020603050405020304" pitchFamily="18" charset="0"/>
                <a:cs typeface="Times New Roman" panose="02020603050405020304" pitchFamily="18" charset="0"/>
              </a:rPr>
              <a:t> </a:t>
            </a:r>
            <a:r>
              <a:rPr lang="ru-RU" sz="2200" b="1" i="1" dirty="0" err="1">
                <a:latin typeface="Times New Roman" panose="02020603050405020304" pitchFamily="18" charset="0"/>
                <a:cs typeface="Times New Roman" panose="02020603050405020304" pitchFamily="18" charset="0"/>
              </a:rPr>
              <a:t>ауаның</a:t>
            </a:r>
            <a:r>
              <a:rPr lang="ru-RU" sz="2200" b="1" i="1" dirty="0">
                <a:latin typeface="Times New Roman" panose="02020603050405020304" pitchFamily="18" charset="0"/>
                <a:cs typeface="Times New Roman" panose="02020603050405020304" pitchFamily="18" charset="0"/>
              </a:rPr>
              <a:t> </a:t>
            </a:r>
            <a:r>
              <a:rPr lang="ru-RU" sz="2200" b="1" i="1" dirty="0" err="1">
                <a:latin typeface="Times New Roman" panose="02020603050405020304" pitchFamily="18" charset="0"/>
                <a:cs typeface="Times New Roman" panose="02020603050405020304" pitchFamily="18" charset="0"/>
              </a:rPr>
              <a:t>орташа</a:t>
            </a:r>
            <a:r>
              <a:rPr lang="ru-RU" sz="2200" b="1" i="1" dirty="0">
                <a:latin typeface="Times New Roman" panose="02020603050405020304" pitchFamily="18" charset="0"/>
                <a:cs typeface="Times New Roman" panose="02020603050405020304" pitchFamily="18" charset="0"/>
              </a:rPr>
              <a:t> </a:t>
            </a:r>
            <a:r>
              <a:rPr lang="ru-RU" sz="2200" b="1" i="1" dirty="0" err="1">
                <a:latin typeface="Times New Roman" panose="02020603050405020304" pitchFamily="18" charset="0"/>
                <a:cs typeface="Times New Roman" panose="02020603050405020304" pitchFamily="18" charset="0"/>
              </a:rPr>
              <a:t>айлық</a:t>
            </a:r>
            <a:r>
              <a:rPr lang="ru-RU" sz="2200" b="1" i="1" dirty="0">
                <a:latin typeface="Times New Roman" panose="02020603050405020304" pitchFamily="18" charset="0"/>
                <a:cs typeface="Times New Roman" panose="02020603050405020304" pitchFamily="18" charset="0"/>
              </a:rPr>
              <a:t> </a:t>
            </a:r>
            <a:r>
              <a:rPr lang="ru-RU" sz="2200" b="1" i="1" dirty="0" err="1">
                <a:latin typeface="Times New Roman" panose="02020603050405020304" pitchFamily="18" charset="0"/>
                <a:cs typeface="Times New Roman" panose="02020603050405020304" pitchFamily="18" charset="0"/>
              </a:rPr>
              <a:t>температурасын</a:t>
            </a:r>
            <a:r>
              <a:rPr lang="ru-RU" sz="2200" b="1" i="1" dirty="0">
                <a:latin typeface="Times New Roman" panose="02020603050405020304" pitchFamily="18" charset="0"/>
                <a:cs typeface="Times New Roman" panose="02020603050405020304" pitchFamily="18" charset="0"/>
              </a:rPr>
              <a:t>, </a:t>
            </a:r>
            <a:r>
              <a:rPr lang="ru-RU" sz="2200" b="1" i="1" dirty="0" err="1">
                <a:latin typeface="Times New Roman" panose="02020603050405020304" pitchFamily="18" charset="0"/>
                <a:cs typeface="Times New Roman" panose="02020603050405020304" pitchFamily="18" charset="0"/>
              </a:rPr>
              <a:t>жауатын</a:t>
            </a:r>
            <a:r>
              <a:rPr lang="ru-RU" sz="2200" b="1" i="1" dirty="0">
                <a:latin typeface="Times New Roman" panose="02020603050405020304" pitchFamily="18" charset="0"/>
                <a:cs typeface="Times New Roman" panose="02020603050405020304" pitchFamily="18" charset="0"/>
              </a:rPr>
              <a:t> </a:t>
            </a:r>
            <a:r>
              <a:rPr lang="ru-RU" sz="2200" b="1" i="1" dirty="0" err="1">
                <a:latin typeface="Times New Roman" panose="02020603050405020304" pitchFamily="18" charset="0"/>
                <a:cs typeface="Times New Roman" panose="02020603050405020304" pitchFamily="18" charset="0"/>
              </a:rPr>
              <a:t>жауын-шашын</a:t>
            </a:r>
            <a:r>
              <a:rPr lang="ru-RU" sz="2200" b="1" i="1" dirty="0">
                <a:latin typeface="Times New Roman" panose="02020603050405020304" pitchFamily="18" charset="0"/>
                <a:cs typeface="Times New Roman" panose="02020603050405020304" pitchFamily="18" charset="0"/>
              </a:rPr>
              <a:t> </a:t>
            </a:r>
            <a:r>
              <a:rPr lang="ru-RU" sz="2200" b="1" i="1" dirty="0" err="1">
                <a:latin typeface="Times New Roman" panose="02020603050405020304" pitchFamily="18" charset="0"/>
                <a:cs typeface="Times New Roman" panose="02020603050405020304" pitchFamily="18" charset="0"/>
              </a:rPr>
              <a:t>мөлшерін</a:t>
            </a:r>
            <a:r>
              <a:rPr lang="ru-RU" sz="2200" b="1" i="1" dirty="0">
                <a:latin typeface="Times New Roman" panose="02020603050405020304" pitchFamily="18" charset="0"/>
                <a:cs typeface="Times New Roman" panose="02020603050405020304" pitchFamily="18" charset="0"/>
              </a:rPr>
              <a:t>, </a:t>
            </a:r>
            <a:r>
              <a:rPr lang="ru-RU" sz="2200" b="1" i="1" dirty="0" err="1">
                <a:latin typeface="Times New Roman" panose="02020603050405020304" pitchFamily="18" charset="0"/>
                <a:cs typeface="Times New Roman" panose="02020603050405020304" pitchFamily="18" charset="0"/>
              </a:rPr>
              <a:t>жел</a:t>
            </a:r>
            <a:r>
              <a:rPr lang="ru-RU" sz="2200" b="1" i="1" dirty="0">
                <a:latin typeface="Times New Roman" panose="02020603050405020304" pitchFamily="18" charset="0"/>
                <a:cs typeface="Times New Roman" panose="02020603050405020304" pitchFamily="18" charset="0"/>
              </a:rPr>
              <a:t> </a:t>
            </a:r>
            <a:r>
              <a:rPr lang="ru-RU" sz="2200" b="1" i="1" dirty="0" err="1">
                <a:latin typeface="Times New Roman" panose="02020603050405020304" pitchFamily="18" charset="0"/>
                <a:cs typeface="Times New Roman" panose="02020603050405020304" pitchFamily="18" charset="0"/>
              </a:rPr>
              <a:t>ағындарының</a:t>
            </a:r>
            <a:r>
              <a:rPr lang="ru-RU" sz="2200" b="1" i="1" dirty="0">
                <a:latin typeface="Times New Roman" panose="02020603050405020304" pitchFamily="18" charset="0"/>
                <a:cs typeface="Times New Roman" panose="02020603050405020304" pitchFamily="18" charset="0"/>
              </a:rPr>
              <a:t> </a:t>
            </a:r>
            <a:r>
              <a:rPr lang="ru-RU" sz="2200" b="1" i="1" dirty="0" err="1">
                <a:latin typeface="Times New Roman" panose="02020603050405020304" pitchFamily="18" charset="0"/>
                <a:cs typeface="Times New Roman" panose="02020603050405020304" pitchFamily="18" charset="0"/>
              </a:rPr>
              <a:t>бағыты</a:t>
            </a:r>
            <a:r>
              <a:rPr lang="ru-RU" sz="2200" b="1" i="1" dirty="0">
                <a:latin typeface="Times New Roman" panose="02020603050405020304" pitchFamily="18" charset="0"/>
                <a:cs typeface="Times New Roman" panose="02020603050405020304" pitchFamily="18" charset="0"/>
              </a:rPr>
              <a:t> мен </a:t>
            </a:r>
            <a:r>
              <a:rPr lang="ru-RU" sz="2200" b="1" i="1" dirty="0" err="1">
                <a:latin typeface="Times New Roman" panose="02020603050405020304" pitchFamily="18" charset="0"/>
                <a:cs typeface="Times New Roman" panose="02020603050405020304" pitchFamily="18" charset="0"/>
              </a:rPr>
              <a:t>жылдамдығын</a:t>
            </a:r>
            <a:r>
              <a:rPr lang="ru-RU" sz="2200" b="1" i="1" dirty="0">
                <a:latin typeface="Times New Roman" panose="02020603050405020304" pitchFamily="18" charset="0"/>
                <a:cs typeface="Times New Roman" panose="02020603050405020304" pitchFamily="18" charset="0"/>
              </a:rPr>
              <a:t>, </a:t>
            </a:r>
            <a:r>
              <a:rPr lang="ru-RU" sz="2200" b="1" i="1" dirty="0" err="1">
                <a:latin typeface="Times New Roman" panose="02020603050405020304" pitchFamily="18" charset="0"/>
                <a:cs typeface="Times New Roman" panose="02020603050405020304" pitchFamily="18" charset="0"/>
              </a:rPr>
              <a:t>қармен</a:t>
            </a:r>
            <a:r>
              <a:rPr lang="ru-RU" sz="2200" b="1" i="1" dirty="0">
                <a:latin typeface="Times New Roman" panose="02020603050405020304" pitchFamily="18" charset="0"/>
                <a:cs typeface="Times New Roman" panose="02020603050405020304" pitchFamily="18" charset="0"/>
              </a:rPr>
              <a:t> </a:t>
            </a:r>
            <a:r>
              <a:rPr lang="ru-RU" sz="2200" b="1" i="1" dirty="0" err="1">
                <a:latin typeface="Times New Roman" panose="02020603050405020304" pitchFamily="18" charset="0"/>
                <a:cs typeface="Times New Roman" panose="02020603050405020304" pitchFamily="18" charset="0"/>
              </a:rPr>
              <a:t>басылуы</a:t>
            </a:r>
            <a:r>
              <a:rPr lang="ru-RU" sz="2200" b="1" i="1" dirty="0">
                <a:latin typeface="Times New Roman" panose="02020603050405020304" pitchFamily="18" charset="0"/>
                <a:cs typeface="Times New Roman" panose="02020603050405020304" pitchFamily="18" charset="0"/>
              </a:rPr>
              <a:t> мен </a:t>
            </a:r>
            <a:r>
              <a:rPr lang="ru-RU" sz="2200" b="1" i="1" dirty="0" err="1">
                <a:latin typeface="Times New Roman" panose="02020603050405020304" pitchFamily="18" charset="0"/>
                <a:cs typeface="Times New Roman" panose="02020603050405020304" pitchFamily="18" charset="0"/>
              </a:rPr>
              <a:t>жергілікті</a:t>
            </a:r>
            <a:r>
              <a:rPr lang="ru-RU" sz="2200" b="1" i="1" dirty="0">
                <a:latin typeface="Times New Roman" panose="02020603050405020304" pitchFamily="18" charset="0"/>
                <a:cs typeface="Times New Roman" panose="02020603050405020304" pitchFamily="18" charset="0"/>
              </a:rPr>
              <a:t> </a:t>
            </a:r>
            <a:r>
              <a:rPr lang="ru-RU" sz="2200" b="1" i="1" dirty="0" err="1">
                <a:latin typeface="Times New Roman" panose="02020603050405020304" pitchFamily="18" charset="0"/>
                <a:cs typeface="Times New Roman" panose="02020603050405020304" pitchFamily="18" charset="0"/>
              </a:rPr>
              <a:t>жердің</a:t>
            </a:r>
            <a:r>
              <a:rPr lang="ru-RU" sz="2200" b="1" i="1" dirty="0">
                <a:latin typeface="Times New Roman" panose="02020603050405020304" pitchFamily="18" charset="0"/>
                <a:cs typeface="Times New Roman" panose="02020603050405020304" pitchFamily="18" charset="0"/>
              </a:rPr>
              <a:t> </a:t>
            </a:r>
            <a:r>
              <a:rPr lang="ru-RU" sz="2200" b="1" i="1" dirty="0" err="1">
                <a:latin typeface="Times New Roman" panose="02020603050405020304" pitchFamily="18" charset="0"/>
                <a:cs typeface="Times New Roman" panose="02020603050405020304" pitchFamily="18" charset="0"/>
              </a:rPr>
              <a:t>сипатын</a:t>
            </a:r>
            <a:r>
              <a:rPr lang="ru-RU" sz="2200" b="1" i="1" dirty="0">
                <a:latin typeface="Times New Roman" panose="02020603050405020304" pitchFamily="18" charset="0"/>
                <a:cs typeface="Times New Roman" panose="02020603050405020304" pitchFamily="18" charset="0"/>
              </a:rPr>
              <a:t>, </a:t>
            </a:r>
            <a:r>
              <a:rPr lang="ru-RU" sz="2200" b="1" i="1" dirty="0" err="1">
                <a:latin typeface="Times New Roman" panose="02020603050405020304" pitchFamily="18" charset="0"/>
                <a:cs typeface="Times New Roman" panose="02020603050405020304" pitchFamily="18" charset="0"/>
              </a:rPr>
              <a:t>жер</a:t>
            </a:r>
            <a:r>
              <a:rPr lang="ru-RU" sz="2200" b="1" i="1" dirty="0">
                <a:latin typeface="Times New Roman" panose="02020603050405020304" pitchFamily="18" charset="0"/>
                <a:cs typeface="Times New Roman" panose="02020603050405020304" pitchFamily="18" charset="0"/>
              </a:rPr>
              <a:t> </a:t>
            </a:r>
            <a:r>
              <a:rPr lang="ru-RU" sz="2200" b="1" i="1" dirty="0" err="1">
                <a:latin typeface="Times New Roman" panose="02020603050405020304" pitchFamily="18" charset="0"/>
                <a:cs typeface="Times New Roman" panose="02020603050405020304" pitchFamily="18" charset="0"/>
              </a:rPr>
              <a:t>асты</a:t>
            </a:r>
            <a:r>
              <a:rPr lang="ru-RU" sz="2200" b="1" i="1" dirty="0">
                <a:latin typeface="Times New Roman" panose="02020603050405020304" pitchFamily="18" charset="0"/>
                <a:cs typeface="Times New Roman" panose="02020603050405020304" pitchFamily="18" charset="0"/>
              </a:rPr>
              <a:t> </a:t>
            </a:r>
            <a:r>
              <a:rPr lang="ru-RU" sz="2200" b="1" i="1" dirty="0" err="1">
                <a:latin typeface="Times New Roman" panose="02020603050405020304" pitchFamily="18" charset="0"/>
                <a:cs typeface="Times New Roman" panose="02020603050405020304" pitchFamily="18" charset="0"/>
              </a:rPr>
              <a:t>суларының</a:t>
            </a:r>
            <a:r>
              <a:rPr lang="ru-RU" sz="2200" b="1" i="1" dirty="0">
                <a:latin typeface="Times New Roman" panose="02020603050405020304" pitchFamily="18" charset="0"/>
                <a:cs typeface="Times New Roman" panose="02020603050405020304" pitchFamily="18" charset="0"/>
              </a:rPr>
              <a:t> </a:t>
            </a:r>
            <a:r>
              <a:rPr lang="ru-RU" sz="2200" b="1" i="1" dirty="0" err="1">
                <a:latin typeface="Times New Roman" panose="02020603050405020304" pitchFamily="18" charset="0"/>
                <a:cs typeface="Times New Roman" panose="02020603050405020304" pitchFamily="18" charset="0"/>
              </a:rPr>
              <a:t>жату</a:t>
            </a:r>
            <a:r>
              <a:rPr lang="ru-RU" sz="2200" b="1" i="1" dirty="0">
                <a:latin typeface="Times New Roman" panose="02020603050405020304" pitchFamily="18" charset="0"/>
                <a:cs typeface="Times New Roman" panose="02020603050405020304" pitchFamily="18" charset="0"/>
              </a:rPr>
              <a:t> </a:t>
            </a:r>
            <a:r>
              <a:rPr lang="ru-RU" sz="2200" b="1" i="1" dirty="0" err="1">
                <a:latin typeface="Times New Roman" panose="02020603050405020304" pitchFamily="18" charset="0"/>
                <a:cs typeface="Times New Roman" panose="02020603050405020304" pitchFamily="18" charset="0"/>
              </a:rPr>
              <a:t>тереңдігін</a:t>
            </a:r>
            <a:r>
              <a:rPr lang="ru-RU" sz="2200" b="1" i="1" dirty="0">
                <a:latin typeface="Times New Roman" panose="02020603050405020304" pitchFamily="18" charset="0"/>
                <a:cs typeface="Times New Roman" panose="02020603050405020304" pitchFamily="18" charset="0"/>
              </a:rPr>
              <a:t>, </a:t>
            </a:r>
            <a:r>
              <a:rPr lang="ru-RU" sz="2200" b="1" i="1" dirty="0" err="1">
                <a:latin typeface="Times New Roman" panose="02020603050405020304" pitchFamily="18" charset="0"/>
                <a:cs typeface="Times New Roman" panose="02020603050405020304" pitchFamily="18" charset="0"/>
              </a:rPr>
              <a:t>теріс</a:t>
            </a:r>
            <a:r>
              <a:rPr lang="ru-RU" sz="2200" b="1" i="1" dirty="0">
                <a:latin typeface="Times New Roman" panose="02020603050405020304" pitchFamily="18" charset="0"/>
                <a:cs typeface="Times New Roman" panose="02020603050405020304" pitchFamily="18" charset="0"/>
              </a:rPr>
              <a:t> </a:t>
            </a:r>
            <a:r>
              <a:rPr lang="ru-RU" sz="2200" b="1" i="1" dirty="0" err="1">
                <a:latin typeface="Times New Roman" panose="02020603050405020304" pitchFamily="18" charset="0"/>
                <a:cs typeface="Times New Roman" panose="02020603050405020304" pitchFamily="18" charset="0"/>
              </a:rPr>
              <a:t>температурамен</a:t>
            </a:r>
            <a:r>
              <a:rPr lang="ru-RU" sz="2200" b="1" i="1" dirty="0">
                <a:latin typeface="Times New Roman" panose="02020603050405020304" pitchFamily="18" charset="0"/>
                <a:cs typeface="Times New Roman" panose="02020603050405020304" pitchFamily="18" charset="0"/>
              </a:rPr>
              <a:t> </a:t>
            </a:r>
            <a:r>
              <a:rPr lang="ru-RU" sz="2200" b="1" i="1" dirty="0" err="1">
                <a:latin typeface="Times New Roman" panose="02020603050405020304" pitchFamily="18" charset="0"/>
                <a:cs typeface="Times New Roman" panose="02020603050405020304" pitchFamily="18" charset="0"/>
              </a:rPr>
              <a:t>кезеңнің</a:t>
            </a:r>
            <a:r>
              <a:rPr lang="ru-RU" sz="2200" b="1" i="1" dirty="0">
                <a:latin typeface="Times New Roman" panose="02020603050405020304" pitchFamily="18" charset="0"/>
                <a:cs typeface="Times New Roman" panose="02020603050405020304" pitchFamily="18" charset="0"/>
              </a:rPr>
              <a:t> </a:t>
            </a:r>
            <a:r>
              <a:rPr lang="ru-RU" sz="2200" b="1" i="1" dirty="0" err="1">
                <a:latin typeface="Times New Roman" panose="02020603050405020304" pitchFamily="18" charset="0"/>
                <a:cs typeface="Times New Roman" panose="02020603050405020304" pitchFamily="18" charset="0"/>
              </a:rPr>
              <a:t>басталуын</a:t>
            </a:r>
            <a:r>
              <a:rPr lang="ru-RU" sz="2200" b="1" i="1" dirty="0">
                <a:latin typeface="Times New Roman" panose="02020603050405020304" pitchFamily="18" charset="0"/>
                <a:cs typeface="Times New Roman" panose="02020603050405020304" pitchFamily="18" charset="0"/>
              </a:rPr>
              <a:t>, </a:t>
            </a:r>
            <a:r>
              <a:rPr lang="ru-RU" sz="2200" b="1" i="1" dirty="0" err="1">
                <a:latin typeface="Times New Roman" panose="02020603050405020304" pitchFamily="18" charset="0"/>
                <a:cs typeface="Times New Roman" panose="02020603050405020304" pitchFamily="18" charset="0"/>
              </a:rPr>
              <a:t>топырақтың</a:t>
            </a:r>
            <a:r>
              <a:rPr lang="ru-RU" sz="2200" b="1" i="1" dirty="0">
                <a:latin typeface="Times New Roman" panose="02020603050405020304" pitchFamily="18" charset="0"/>
                <a:cs typeface="Times New Roman" panose="02020603050405020304" pitchFamily="18" charset="0"/>
              </a:rPr>
              <a:t> </a:t>
            </a:r>
            <a:r>
              <a:rPr lang="ru-RU" sz="2200" b="1" i="1" dirty="0" err="1">
                <a:latin typeface="Times New Roman" panose="02020603050405020304" pitchFamily="18" charset="0"/>
                <a:cs typeface="Times New Roman" panose="02020603050405020304" pitchFamily="18" charset="0"/>
              </a:rPr>
              <a:t>еруін</a:t>
            </a:r>
            <a:r>
              <a:rPr lang="ru-RU" sz="2200" b="1" i="1" dirty="0">
                <a:latin typeface="Times New Roman" panose="02020603050405020304" pitchFamily="18" charset="0"/>
                <a:cs typeface="Times New Roman" panose="02020603050405020304" pitchFamily="18" charset="0"/>
              </a:rPr>
              <a:t> (</a:t>
            </a:r>
            <a:r>
              <a:rPr lang="ru-RU" sz="2200" b="1" i="1" dirty="0" err="1">
                <a:latin typeface="Times New Roman" panose="02020603050405020304" pitchFamily="18" charset="0"/>
                <a:cs typeface="Times New Roman" panose="02020603050405020304" pitchFamily="18" charset="0"/>
              </a:rPr>
              <a:t>көктемгі</a:t>
            </a:r>
            <a:r>
              <a:rPr lang="ru-RU" sz="2200" b="1" i="1" dirty="0">
                <a:latin typeface="Times New Roman" panose="02020603050405020304" pitchFamily="18" charset="0"/>
                <a:cs typeface="Times New Roman" panose="02020603050405020304" pitchFamily="18" charset="0"/>
              </a:rPr>
              <a:t> </a:t>
            </a:r>
            <a:r>
              <a:rPr lang="ru-RU" sz="2200" b="1" i="1" dirty="0" err="1">
                <a:latin typeface="Times New Roman" panose="02020603050405020304" pitchFamily="18" charset="0"/>
                <a:cs typeface="Times New Roman" panose="02020603050405020304" pitchFamily="18" charset="0"/>
              </a:rPr>
              <a:t>лайсаңды</a:t>
            </a:r>
            <a:r>
              <a:rPr lang="ru-RU" sz="2200" b="1" i="1" dirty="0">
                <a:latin typeface="Times New Roman" panose="02020603050405020304" pitchFamily="18" charset="0"/>
                <a:cs typeface="Times New Roman" panose="02020603050405020304" pitchFamily="18" charset="0"/>
              </a:rPr>
              <a:t> </a:t>
            </a:r>
            <a:r>
              <a:rPr lang="ru-RU" sz="2200" b="1" i="1" dirty="0" err="1">
                <a:latin typeface="Times New Roman" panose="02020603050405020304" pitchFamily="18" charset="0"/>
                <a:cs typeface="Times New Roman" panose="02020603050405020304" pitchFamily="18" charset="0"/>
              </a:rPr>
              <a:t>туындататын</a:t>
            </a:r>
            <a:r>
              <a:rPr lang="ru-RU" sz="2200" b="1" i="1" dirty="0">
                <a:latin typeface="Times New Roman" panose="02020603050405020304" pitchFamily="18" charset="0"/>
                <a:cs typeface="Times New Roman" panose="02020603050405020304" pitchFamily="18" charset="0"/>
              </a:rPr>
              <a:t>) </a:t>
            </a:r>
            <a:r>
              <a:rPr lang="ru-RU" sz="2200" b="1" i="1" dirty="0" err="1">
                <a:latin typeface="Times New Roman" panose="02020603050405020304" pitchFamily="18" charset="0"/>
                <a:cs typeface="Times New Roman" panose="02020603050405020304" pitchFamily="18" charset="0"/>
              </a:rPr>
              <a:t>және</a:t>
            </a:r>
            <a:r>
              <a:rPr lang="ru-RU" sz="2200" b="1" i="1" dirty="0">
                <a:latin typeface="Times New Roman" panose="02020603050405020304" pitchFamily="18" charset="0"/>
                <a:cs typeface="Times New Roman" panose="02020603050405020304" pitchFamily="18" charset="0"/>
              </a:rPr>
              <a:t> </a:t>
            </a:r>
            <a:r>
              <a:rPr lang="ru-RU" sz="2200" b="1" i="1" dirty="0" err="1">
                <a:latin typeface="Times New Roman" panose="02020603050405020304" pitchFamily="18" charset="0"/>
                <a:cs typeface="Times New Roman" panose="02020603050405020304" pitchFamily="18" charset="0"/>
              </a:rPr>
              <a:t>басқа</a:t>
            </a:r>
            <a:r>
              <a:rPr lang="ru-RU" sz="2200" b="1" i="1" dirty="0">
                <a:latin typeface="Times New Roman" panose="02020603050405020304" pitchFamily="18" charset="0"/>
                <a:cs typeface="Times New Roman" panose="02020603050405020304" pitchFamily="18" charset="0"/>
              </a:rPr>
              <a:t> да </a:t>
            </a:r>
            <a:r>
              <a:rPr lang="ru-RU" sz="2200" b="1" i="1" dirty="0" err="1">
                <a:latin typeface="Times New Roman" panose="02020603050405020304" pitchFamily="18" charset="0"/>
                <a:cs typeface="Times New Roman" panose="02020603050405020304" pitchFamily="18" charset="0"/>
              </a:rPr>
              <a:t>факторларды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ескеру</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қажет</a:t>
            </a:r>
            <a:r>
              <a:rPr lang="ru-RU" sz="2200" dirty="0">
                <a:latin typeface="Times New Roman" panose="02020603050405020304" pitchFamily="18" charset="0"/>
                <a:cs typeface="Times New Roman" panose="02020603050405020304" pitchFamily="18" charset="0"/>
              </a:rPr>
              <a:t>.</a:t>
            </a:r>
            <a:endParaRPr lang="ru-RU"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3882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8650" y="637309"/>
            <a:ext cx="7886700" cy="5539654"/>
          </a:xfrm>
        </p:spPr>
        <p:txBody>
          <a:bodyPr>
            <a:normAutofit fontScale="62500" lnSpcReduction="20000"/>
          </a:bodyPr>
          <a:lstStyle/>
          <a:p>
            <a:pPr marL="0" indent="468000" algn="just">
              <a:lnSpc>
                <a:spcPct val="120000"/>
              </a:lnSpc>
              <a:spcBef>
                <a:spcPts val="0"/>
              </a:spcBef>
              <a:buNone/>
            </a:pPr>
            <a:r>
              <a:rPr lang="ru-RU" dirty="0" err="1">
                <a:latin typeface="Times New Roman" panose="02020603050405020304" pitchFamily="18" charset="0"/>
                <a:cs typeface="Times New Roman" panose="02020603050405020304" pitchFamily="18" charset="0"/>
              </a:rPr>
              <a:t>Жол-құрылыс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жұмыстарын</a:t>
            </a:r>
            <a:r>
              <a:rPr lang="ru-RU" dirty="0">
                <a:latin typeface="Times New Roman" panose="02020603050405020304" pitchFamily="18" charset="0"/>
                <a:cs typeface="Times New Roman" panose="02020603050405020304" pitchFamily="18" charset="0"/>
              </a:rPr>
              <a:t> жүргізу </a:t>
            </a:r>
            <a:r>
              <a:rPr lang="ru-RU" dirty="0" err="1">
                <a:latin typeface="Times New Roman" panose="02020603050405020304" pitchFamily="18" charset="0"/>
                <a:cs typeface="Times New Roman" panose="02020603050405020304" pitchFamily="18" charset="0"/>
              </a:rPr>
              <a:t>технологиясы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жергілікті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жердің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климаттық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жағдайларын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ескере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отырып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әзірленеді</a:t>
            </a:r>
            <a:r>
              <a:rPr lang="ru-RU" dirty="0" smtClean="0">
                <a:latin typeface="Times New Roman" panose="02020603050405020304" pitchFamily="18" charset="0"/>
                <a:cs typeface="Times New Roman" panose="02020603050405020304" pitchFamily="18" charset="0"/>
              </a:rPr>
              <a:t>.</a:t>
            </a:r>
          </a:p>
          <a:p>
            <a:pPr marL="0" indent="468000" algn="just">
              <a:lnSpc>
                <a:spcPct val="120000"/>
              </a:lnSpc>
              <a:spcBef>
                <a:spcPts val="0"/>
              </a:spcBef>
              <a:buNone/>
            </a:pPr>
            <a:r>
              <a:rPr lang="ru-RU" dirty="0" err="1">
                <a:latin typeface="Times New Roman" panose="02020603050405020304" pitchFamily="18" charset="0"/>
                <a:cs typeface="Times New Roman" panose="02020603050405020304" pitchFamily="18" charset="0"/>
              </a:rPr>
              <a:t>Жер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қазу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жұмыстарын</a:t>
            </a:r>
            <a:r>
              <a:rPr lang="ru-RU" dirty="0">
                <a:latin typeface="Times New Roman" panose="02020603050405020304" pitchFamily="18" charset="0"/>
                <a:cs typeface="Times New Roman" panose="02020603050405020304" pitchFamily="18" charset="0"/>
              </a:rPr>
              <a:t> жүргізу </a:t>
            </a:r>
            <a:r>
              <a:rPr lang="ru-RU" dirty="0" err="1">
                <a:latin typeface="Times New Roman" panose="02020603050405020304" pitchFamily="18" charset="0"/>
                <a:cs typeface="Times New Roman" panose="02020603050405020304" pitchFamily="18" charset="0"/>
              </a:rPr>
              <a:t>кезінде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топырақ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еріген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қардан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артық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сумен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қаныққан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топырақ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тасымалдайтын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қазу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техникасы</a:t>
            </a:r>
            <a:r>
              <a:rPr lang="ru-RU" dirty="0">
                <a:latin typeface="Times New Roman" panose="02020603050405020304" pitchFamily="18" charset="0"/>
                <a:cs typeface="Times New Roman" panose="02020603050405020304" pitchFamily="18" charset="0"/>
              </a:rPr>
              <a:t> мен автомобиль </a:t>
            </a:r>
            <a:r>
              <a:rPr lang="ru-RU" dirty="0" err="1">
                <a:latin typeface="Times New Roman" panose="02020603050405020304" pitchFamily="18" charset="0"/>
                <a:cs typeface="Times New Roman" panose="02020603050405020304" pitchFamily="18" charset="0"/>
              </a:rPr>
              <a:t>көлігінің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жұмысын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қиындататын</a:t>
            </a:r>
            <a:r>
              <a:rPr lang="ru-RU"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көктемгі</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және</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күзгі</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жұмыс</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жүргізуге</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қолайсыз</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кезеңдерін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анықтау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қажет</a:t>
            </a:r>
            <a:r>
              <a:rPr lang="ru-RU" dirty="0" smtClean="0">
                <a:latin typeface="Times New Roman" panose="02020603050405020304" pitchFamily="18" charset="0"/>
                <a:cs typeface="Times New Roman" panose="02020603050405020304" pitchFamily="18" charset="0"/>
              </a:rPr>
              <a:t>.</a:t>
            </a:r>
          </a:p>
          <a:p>
            <a:pPr marL="0" indent="468000" algn="just">
              <a:lnSpc>
                <a:spcPct val="120000"/>
              </a:lnSpc>
              <a:spcBef>
                <a:spcPts val="0"/>
              </a:spcBef>
              <a:buNone/>
            </a:pPr>
            <a:r>
              <a:rPr lang="ru-RU" dirty="0" err="1">
                <a:latin typeface="Times New Roman" panose="02020603050405020304" pitchFamily="18" charset="0"/>
                <a:cs typeface="Times New Roman" panose="02020603050405020304" pitchFamily="18" charset="0"/>
              </a:rPr>
              <a:t>Минералды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органикалық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тұтқыр</a:t>
            </a:r>
            <a:r>
              <a:rPr lang="ru-RU" dirty="0">
                <a:latin typeface="Times New Roman" panose="02020603050405020304" pitchFamily="18" charset="0"/>
                <a:cs typeface="Times New Roman" panose="02020603050405020304" pitchFamily="18" charset="0"/>
              </a:rPr>
              <a:t> материалдармен </a:t>
            </a:r>
            <a:r>
              <a:rPr lang="ru-RU" dirty="0" err="1">
                <a:latin typeface="Times New Roman" panose="02020603050405020304" pitchFamily="18" charset="0"/>
                <a:cs typeface="Times New Roman" panose="02020603050405020304" pitchFamily="18" charset="0"/>
              </a:rPr>
              <a:t>нығайтылған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топырақтардан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жасалған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негіздер</a:t>
            </a:r>
            <a:r>
              <a:rPr lang="ru-RU" dirty="0">
                <a:latin typeface="Times New Roman" panose="02020603050405020304" pitchFamily="18" charset="0"/>
                <a:cs typeface="Times New Roman" panose="02020603050405020304" pitchFamily="18" charset="0"/>
              </a:rPr>
              <a:t> мен </a:t>
            </a:r>
            <a:r>
              <a:rPr lang="ru-RU" dirty="0" err="1">
                <a:latin typeface="Times New Roman" panose="02020603050405020304" pitchFamily="18" charset="0"/>
                <a:cs typeface="Times New Roman" panose="02020603050405020304" pitchFamily="18" charset="0"/>
              </a:rPr>
              <a:t>жабындарды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орнату</a:t>
            </a:r>
            <a:r>
              <a:rPr lang="ru-RU" dirty="0">
                <a:latin typeface="Times New Roman" panose="02020603050405020304" pitchFamily="18" charset="0"/>
                <a:cs typeface="Times New Roman" panose="02020603050405020304" pitchFamily="18" charset="0"/>
              </a:rPr>
              <a:t> +5 °С </a:t>
            </a:r>
            <a:r>
              <a:rPr lang="ru-RU" dirty="0" err="1">
                <a:latin typeface="Times New Roman" panose="02020603050405020304" pitchFamily="18" charset="0"/>
                <a:cs typeface="Times New Roman" panose="02020603050405020304" pitchFamily="18" charset="0"/>
              </a:rPr>
              <a:t>төмен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емес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температурада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жүзеге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асырылуы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керек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тұтқыр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материалдарды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қолданумен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жұмыстың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аяқталуы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органикалық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байланыстырғыштар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үшін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орташа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тәуліктік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температураның</a:t>
            </a:r>
            <a:r>
              <a:rPr lang="ru-RU" dirty="0">
                <a:latin typeface="Times New Roman" panose="02020603050405020304" pitchFamily="18" charset="0"/>
                <a:cs typeface="Times New Roman" panose="02020603050405020304" pitchFamily="18" charset="0"/>
              </a:rPr>
              <a:t> +10 °С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минералды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материалдар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үшін</a:t>
            </a:r>
            <a:r>
              <a:rPr lang="ru-RU" dirty="0">
                <a:latin typeface="Times New Roman" panose="02020603050405020304" pitchFamily="18" charset="0"/>
                <a:cs typeface="Times New Roman" panose="02020603050405020304" pitchFamily="18" charset="0"/>
              </a:rPr>
              <a:t> +5 °С </a:t>
            </a:r>
            <a:r>
              <a:rPr lang="ru-RU" dirty="0" err="1">
                <a:latin typeface="Times New Roman" panose="02020603050405020304" pitchFamily="18" charset="0"/>
                <a:cs typeface="Times New Roman" panose="02020603050405020304" pitchFamily="18" charset="0"/>
              </a:rPr>
              <a:t>басталуымен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байланысты</a:t>
            </a:r>
            <a:r>
              <a:rPr lang="ru-RU" dirty="0" smtClean="0">
                <a:latin typeface="Times New Roman" panose="02020603050405020304" pitchFamily="18" charset="0"/>
                <a:cs typeface="Times New Roman" panose="02020603050405020304" pitchFamily="18" charset="0"/>
              </a:rPr>
              <a:t>.</a:t>
            </a:r>
          </a:p>
          <a:p>
            <a:pPr marL="0" indent="468000" algn="just">
              <a:lnSpc>
                <a:spcPct val="120000"/>
              </a:lnSpc>
              <a:spcBef>
                <a:spcPts val="0"/>
              </a:spcBef>
              <a:buNone/>
            </a:pPr>
            <a:r>
              <a:rPr lang="ru-RU" dirty="0" err="1">
                <a:latin typeface="Times New Roman" panose="02020603050405020304" pitchFamily="18" charset="0"/>
                <a:cs typeface="Times New Roman" panose="02020603050405020304" pitchFamily="18" charset="0"/>
              </a:rPr>
              <a:t>Қоршаған</a:t>
            </a:r>
            <a:r>
              <a:rPr lang="ru-RU" dirty="0">
                <a:latin typeface="Times New Roman" panose="02020603050405020304" pitchFamily="18" charset="0"/>
                <a:cs typeface="Times New Roman" panose="02020603050405020304" pitchFamily="18" charset="0"/>
              </a:rPr>
              <a:t> орта </a:t>
            </a:r>
            <a:r>
              <a:rPr lang="ru-RU" dirty="0" err="1">
                <a:latin typeface="Times New Roman" panose="02020603050405020304" pitchFamily="18" charset="0"/>
                <a:cs typeface="Times New Roman" panose="02020603050405020304" pitchFamily="18" charset="0"/>
              </a:rPr>
              <a:t>температурасы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ыстық</a:t>
            </a:r>
            <a:r>
              <a:rPr lang="ru-RU" dirty="0">
                <a:latin typeface="Times New Roman" panose="02020603050405020304" pitchFamily="18" charset="0"/>
                <a:cs typeface="Times New Roman" panose="02020603050405020304" pitchFamily="18" charset="0"/>
              </a:rPr>
              <a:t> асфальт-бетон </a:t>
            </a:r>
            <a:r>
              <a:rPr lang="ru-RU" dirty="0" err="1">
                <a:latin typeface="Times New Roman" panose="02020603050405020304" pitchFamily="18" charset="0"/>
                <a:cs typeface="Times New Roman" panose="02020603050405020304" pitchFamily="18" charset="0"/>
              </a:rPr>
              <a:t>қоспасының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салқындату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қарқындылығына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демек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қоспаның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төсеу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жолағының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ұзындығына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оны </a:t>
            </a:r>
            <a:r>
              <a:rPr lang="ru-RU" dirty="0" err="1">
                <a:latin typeface="Times New Roman" panose="02020603050405020304" pitchFamily="18" charset="0"/>
                <a:cs typeface="Times New Roman" panose="02020603050405020304" pitchFamily="18" charset="0"/>
              </a:rPr>
              <a:t>тығыздау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технологиясына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әсер</a:t>
            </a:r>
            <a:r>
              <a:rPr lang="ru-RU" dirty="0">
                <a:latin typeface="Times New Roman" panose="02020603050405020304" pitchFamily="18" charset="0"/>
                <a:cs typeface="Times New Roman" panose="02020603050405020304" pitchFamily="18" charset="0"/>
              </a:rPr>
              <a:t> етеді</a:t>
            </a:r>
            <a:r>
              <a:rPr lang="ru-RU" dirty="0" smtClean="0">
                <a:latin typeface="Times New Roman" panose="02020603050405020304" pitchFamily="18" charset="0"/>
                <a:cs typeface="Times New Roman" panose="02020603050405020304" pitchFamily="18" charset="0"/>
              </a:rPr>
              <a:t>.</a:t>
            </a:r>
          </a:p>
          <a:p>
            <a:pPr marL="0" indent="468000" algn="just">
              <a:lnSpc>
                <a:spcPct val="120000"/>
              </a:lnSpc>
              <a:spcBef>
                <a:spcPts val="0"/>
              </a:spcBef>
              <a:buNone/>
            </a:pPr>
            <a:r>
              <a:rPr lang="ru-RU" dirty="0">
                <a:latin typeface="Times New Roman" panose="02020603050405020304" pitchFamily="18" charset="0"/>
                <a:cs typeface="Times New Roman" panose="02020603050405020304" pitchFamily="18" charset="0"/>
              </a:rPr>
              <a:t>Цемент </a:t>
            </a:r>
            <a:r>
              <a:rPr lang="ru-RU" dirty="0" err="1">
                <a:latin typeface="Times New Roman" panose="02020603050405020304" pitchFamily="18" charset="0"/>
                <a:cs typeface="Times New Roman" panose="02020603050405020304" pitchFamily="18" charset="0"/>
              </a:rPr>
              <a:t>бетонымен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жұмыс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кезінде</a:t>
            </a:r>
            <a:r>
              <a:rPr lang="ru-RU" dirty="0">
                <a:latin typeface="Times New Roman" panose="02020603050405020304" pitchFamily="18" charset="0"/>
                <a:cs typeface="Times New Roman" panose="02020603050405020304" pitchFamily="18" charset="0"/>
              </a:rPr>
              <a:t> цемент </a:t>
            </a:r>
            <a:r>
              <a:rPr lang="ru-RU" dirty="0" err="1">
                <a:latin typeface="Times New Roman" panose="02020603050405020304" pitchFamily="18" charset="0"/>
                <a:cs typeface="Times New Roman" panose="02020603050405020304" pitchFamily="18" charset="0"/>
              </a:rPr>
              <a:t>дәндерін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ылғалдандыру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үшін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қажет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судың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қату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мүмкіндігін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ескеру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қажет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Бетонның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сапасы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аязға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төзімділігі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беріктігі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осыған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байланысты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болады</a:t>
            </a:r>
            <a:r>
              <a:rPr lang="ru-RU" dirty="0">
                <a:latin typeface="Times New Roman" panose="02020603050405020304" pitchFamily="18" charset="0"/>
                <a:cs typeface="Times New Roman" panose="02020603050405020304" pitchFamily="18" charset="0"/>
              </a:rPr>
              <a:t>.</a:t>
            </a:r>
            <a:endParaRPr lang="ru-RU" dirty="0"/>
          </a:p>
        </p:txBody>
      </p:sp>
    </p:spTree>
    <p:extLst>
      <p:ext uri="{BB962C8B-B14F-4D97-AF65-F5344CB8AC3E}">
        <p14:creationId xmlns:p14="http://schemas.microsoft.com/office/powerpoint/2010/main" val="22824604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504322" y="387928"/>
            <a:ext cx="8394795" cy="6276108"/>
          </a:xfrm>
          <a:prstGeom prst="rect">
            <a:avLst/>
          </a:prstGeom>
        </p:spPr>
      </p:pic>
    </p:spTree>
    <p:extLst>
      <p:ext uri="{BB962C8B-B14F-4D97-AF65-F5344CB8AC3E}">
        <p14:creationId xmlns:p14="http://schemas.microsoft.com/office/powerpoint/2010/main" val="18940895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45522" y="398607"/>
            <a:ext cx="7886700" cy="1166957"/>
          </a:xfrm>
        </p:spPr>
        <p:txBody>
          <a:bodyPr>
            <a:noAutofit/>
          </a:bodyPr>
          <a:lstStyle/>
          <a:p>
            <a:pPr marL="0" indent="468000" algn="just">
              <a:lnSpc>
                <a:spcPct val="100000"/>
              </a:lnSpc>
              <a:spcBef>
                <a:spcPts val="0"/>
              </a:spcBef>
              <a:buNone/>
            </a:pPr>
            <a:r>
              <a:rPr lang="ru-RU" sz="2200" dirty="0" err="1">
                <a:latin typeface="Times New Roman" panose="02020603050405020304" pitchFamily="18" charset="0"/>
                <a:cs typeface="Times New Roman" panose="02020603050405020304" pitchFamily="18" charset="0"/>
              </a:rPr>
              <a:t>Жел</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бағытының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қайталануы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анықталады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Жергілікті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жердің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жел</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режимінің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бастапқы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деректерін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ескере</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отырып</a:t>
            </a:r>
            <a:r>
              <a:rPr lang="ru-RU" sz="2200" dirty="0">
                <a:latin typeface="Times New Roman" panose="02020603050405020304" pitchFamily="18" charset="0"/>
                <a:cs typeface="Times New Roman" panose="02020603050405020304" pitchFamily="18" charset="0"/>
              </a:rPr>
              <a:t> 1.1-кесте </a:t>
            </a:r>
            <a:r>
              <a:rPr lang="ru-RU" sz="2200" dirty="0" err="1">
                <a:latin typeface="Times New Roman" panose="02020603050405020304" pitchFamily="18" charset="0"/>
                <a:cs typeface="Times New Roman" panose="02020603050405020304" pitchFamily="18" charset="0"/>
              </a:rPr>
              <a:t>толтырылады</a:t>
            </a:r>
            <a:r>
              <a:rPr lang="ru-RU" sz="2200" dirty="0">
                <a:latin typeface="Times New Roman" panose="02020603050405020304" pitchFamily="18" charset="0"/>
                <a:cs typeface="Times New Roman" panose="02020603050405020304" pitchFamily="18" charset="0"/>
              </a:rPr>
              <a:t>.</a:t>
            </a:r>
            <a:endParaRPr lang="ru-RU" sz="2200"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646560" y="3594080"/>
            <a:ext cx="8168987" cy="2800767"/>
          </a:xfrm>
          <a:prstGeom prst="rect">
            <a:avLst/>
          </a:prstGeom>
        </p:spPr>
        <p:txBody>
          <a:bodyPr wrap="square">
            <a:spAutoFit/>
          </a:bodyPr>
          <a:lstStyle/>
          <a:p>
            <a:pPr indent="468000" algn="just"/>
            <a:r>
              <a:rPr lang="ru-RU" sz="2200" dirty="0" err="1">
                <a:latin typeface="Times New Roman" panose="02020603050405020304" pitchFamily="18" charset="0"/>
              </a:rPr>
              <a:t>Белгілі</a:t>
            </a:r>
            <a:r>
              <a:rPr lang="ru-RU" sz="2200" dirty="0">
                <a:latin typeface="Times New Roman" panose="02020603050405020304" pitchFamily="18" charset="0"/>
              </a:rPr>
              <a:t> </a:t>
            </a:r>
            <a:r>
              <a:rPr lang="ru-RU" sz="2200" dirty="0" err="1">
                <a:latin typeface="Times New Roman" panose="02020603050405020304" pitchFamily="18" charset="0"/>
              </a:rPr>
              <a:t>бір</a:t>
            </a:r>
            <a:r>
              <a:rPr lang="ru-RU" sz="2200" dirty="0">
                <a:latin typeface="Times New Roman" panose="02020603050405020304" pitchFamily="18" charset="0"/>
              </a:rPr>
              <a:t> </a:t>
            </a:r>
            <a:r>
              <a:rPr lang="ru-RU" sz="2200" dirty="0" err="1">
                <a:latin typeface="Times New Roman" panose="02020603050405020304" pitchFamily="18" charset="0"/>
              </a:rPr>
              <a:t>уақыт</a:t>
            </a:r>
            <a:r>
              <a:rPr lang="ru-RU" sz="2200" dirty="0">
                <a:latin typeface="Times New Roman" panose="02020603050405020304" pitchFamily="18" charset="0"/>
              </a:rPr>
              <a:t> </a:t>
            </a:r>
            <a:r>
              <a:rPr lang="ru-RU" sz="2200" dirty="0" err="1">
                <a:latin typeface="Times New Roman" panose="02020603050405020304" pitchFamily="18" charset="0"/>
              </a:rPr>
              <a:t>кезеңі</a:t>
            </a:r>
            <a:r>
              <a:rPr lang="ru-RU" sz="2200" dirty="0">
                <a:latin typeface="Times New Roman" panose="02020603050405020304" pitchFamily="18" charset="0"/>
              </a:rPr>
              <a:t> </a:t>
            </a:r>
            <a:r>
              <a:rPr lang="ru-RU" sz="2200" dirty="0" err="1">
                <a:latin typeface="Times New Roman" panose="02020603050405020304" pitchFamily="18" charset="0"/>
              </a:rPr>
              <a:t>үшін</a:t>
            </a:r>
            <a:r>
              <a:rPr lang="ru-RU" sz="2200" dirty="0">
                <a:latin typeface="Times New Roman" panose="02020603050405020304" pitchFamily="18" charset="0"/>
              </a:rPr>
              <a:t> </a:t>
            </a:r>
            <a:r>
              <a:rPr lang="ru-RU" sz="2200" dirty="0" err="1">
                <a:latin typeface="Times New Roman" panose="02020603050405020304" pitchFamily="18" charset="0"/>
              </a:rPr>
              <a:t>қарастырылған</a:t>
            </a:r>
            <a:r>
              <a:rPr lang="ru-RU" sz="2200" dirty="0">
                <a:latin typeface="Times New Roman" panose="02020603050405020304" pitchFamily="18" charset="0"/>
              </a:rPr>
              <a:t> </a:t>
            </a:r>
            <a:r>
              <a:rPr lang="ru-RU" sz="2200" dirty="0" err="1">
                <a:latin typeface="Times New Roman" panose="02020603050405020304" pitchFamily="18" charset="0"/>
              </a:rPr>
              <a:t>жерде</a:t>
            </a:r>
            <a:r>
              <a:rPr lang="ru-RU" sz="2200" dirty="0">
                <a:latin typeface="Times New Roman" panose="02020603050405020304" pitchFamily="18" charset="0"/>
              </a:rPr>
              <a:t> </a:t>
            </a:r>
            <a:r>
              <a:rPr lang="ru-RU" sz="2200" dirty="0" err="1">
                <a:latin typeface="Times New Roman" panose="02020603050405020304" pitchFamily="18" charset="0"/>
              </a:rPr>
              <a:t>жел</a:t>
            </a:r>
            <a:r>
              <a:rPr lang="ru-RU" sz="2200" dirty="0">
                <a:latin typeface="Times New Roman" panose="02020603050405020304" pitchFamily="18" charset="0"/>
              </a:rPr>
              <a:t> </a:t>
            </a:r>
            <a:r>
              <a:rPr lang="ru-RU" sz="2200" dirty="0" err="1">
                <a:latin typeface="Times New Roman" panose="02020603050405020304" pitchFamily="18" charset="0"/>
              </a:rPr>
              <a:t>режимі</a:t>
            </a:r>
            <a:r>
              <a:rPr lang="ru-RU" sz="2200" dirty="0">
                <a:latin typeface="Times New Roman" panose="02020603050405020304" pitchFamily="18" charset="0"/>
              </a:rPr>
              <a:t> </a:t>
            </a:r>
            <a:r>
              <a:rPr lang="ru-RU" sz="2200" dirty="0" err="1">
                <a:latin typeface="Times New Roman" panose="02020603050405020304" pitchFamily="18" charset="0"/>
              </a:rPr>
              <a:t>дөңгелек</a:t>
            </a:r>
            <a:r>
              <a:rPr lang="ru-RU" sz="2200" dirty="0">
                <a:latin typeface="Times New Roman" panose="02020603050405020304" pitchFamily="18" charset="0"/>
              </a:rPr>
              <a:t> диаграмма </a:t>
            </a:r>
            <a:r>
              <a:rPr lang="ru-RU" sz="2200" dirty="0" err="1">
                <a:latin typeface="Times New Roman" panose="02020603050405020304" pitchFamily="18" charset="0"/>
              </a:rPr>
              <a:t>болып</a:t>
            </a:r>
            <a:r>
              <a:rPr lang="ru-RU" sz="2200" dirty="0">
                <a:latin typeface="Times New Roman" panose="02020603050405020304" pitchFamily="18" charset="0"/>
              </a:rPr>
              <a:t> </a:t>
            </a:r>
            <a:r>
              <a:rPr lang="ru-RU" sz="2200" dirty="0" err="1">
                <a:latin typeface="Times New Roman" panose="02020603050405020304" pitchFamily="18" charset="0"/>
              </a:rPr>
              <a:t>табылатын</a:t>
            </a:r>
            <a:r>
              <a:rPr lang="ru-RU" sz="2200" dirty="0">
                <a:latin typeface="Times New Roman" panose="02020603050405020304" pitchFamily="18" charset="0"/>
              </a:rPr>
              <a:t> </a:t>
            </a:r>
            <a:r>
              <a:rPr lang="ru-RU" sz="2200" dirty="0" err="1">
                <a:latin typeface="Times New Roman" panose="02020603050405020304" pitchFamily="18" charset="0"/>
              </a:rPr>
              <a:t>жел</a:t>
            </a:r>
            <a:r>
              <a:rPr lang="ru-RU" sz="2200" dirty="0">
                <a:latin typeface="Times New Roman" panose="02020603050405020304" pitchFamily="18" charset="0"/>
              </a:rPr>
              <a:t> </a:t>
            </a:r>
            <a:r>
              <a:rPr lang="ru-RU" sz="2200" dirty="0" err="1">
                <a:latin typeface="Times New Roman" panose="02020603050405020304" pitchFamily="18" charset="0"/>
              </a:rPr>
              <a:t>раушаны</a:t>
            </a:r>
            <a:r>
              <a:rPr lang="ru-RU" sz="2200" dirty="0">
                <a:latin typeface="Times New Roman" panose="02020603050405020304" pitchFamily="18" charset="0"/>
              </a:rPr>
              <a:t> </a:t>
            </a:r>
            <a:r>
              <a:rPr lang="ru-RU" sz="2200" dirty="0" err="1">
                <a:latin typeface="Times New Roman" panose="02020603050405020304" pitchFamily="18" charset="0"/>
              </a:rPr>
              <a:t>түрінде</a:t>
            </a:r>
            <a:r>
              <a:rPr lang="ru-RU" sz="2200" dirty="0">
                <a:latin typeface="Times New Roman" panose="02020603050405020304" pitchFamily="18" charset="0"/>
              </a:rPr>
              <a:t> </a:t>
            </a:r>
            <a:r>
              <a:rPr lang="ru-RU" sz="2200" dirty="0" err="1">
                <a:latin typeface="Times New Roman" panose="02020603050405020304" pitchFamily="18" charset="0"/>
              </a:rPr>
              <a:t>бейнеленген</a:t>
            </a:r>
            <a:r>
              <a:rPr lang="ru-RU" sz="2200" dirty="0">
                <a:latin typeface="Times New Roman" panose="02020603050405020304" pitchFamily="18" charset="0"/>
              </a:rPr>
              <a:t>. </a:t>
            </a:r>
            <a:r>
              <a:rPr lang="ru-RU" sz="2200" dirty="0" err="1">
                <a:latin typeface="Times New Roman" panose="02020603050405020304" pitchFamily="18" charset="0"/>
              </a:rPr>
              <a:t>Жел</a:t>
            </a:r>
            <a:r>
              <a:rPr lang="ru-RU" sz="2200" dirty="0">
                <a:latin typeface="Times New Roman" panose="02020603050405020304" pitchFamily="18" charset="0"/>
              </a:rPr>
              <a:t> </a:t>
            </a:r>
            <a:r>
              <a:rPr lang="ru-RU" sz="2200" dirty="0" err="1">
                <a:latin typeface="Times New Roman" panose="02020603050405020304" pitchFamily="18" charset="0"/>
              </a:rPr>
              <a:t>раушанында</a:t>
            </a:r>
            <a:r>
              <a:rPr lang="ru-RU" sz="2200" dirty="0">
                <a:latin typeface="Times New Roman" panose="02020603050405020304" pitchFamily="18" charset="0"/>
              </a:rPr>
              <a:t> </a:t>
            </a:r>
            <a:r>
              <a:rPr lang="ru-RU" sz="2200" dirty="0" err="1">
                <a:latin typeface="Times New Roman" panose="02020603050405020304" pitchFamily="18" charset="0"/>
              </a:rPr>
              <a:t>желдің</a:t>
            </a:r>
            <a:r>
              <a:rPr lang="ru-RU" sz="2200" dirty="0">
                <a:latin typeface="Times New Roman" panose="02020603050405020304" pitchFamily="18" charset="0"/>
              </a:rPr>
              <a:t> </a:t>
            </a:r>
            <a:r>
              <a:rPr lang="ru-RU" sz="2200" dirty="0" err="1">
                <a:latin typeface="Times New Roman" panose="02020603050405020304" pitchFamily="18" charset="0"/>
              </a:rPr>
              <a:t>қайталануы</a:t>
            </a:r>
            <a:r>
              <a:rPr lang="ru-RU" sz="2200" dirty="0">
                <a:latin typeface="Times New Roman" panose="02020603050405020304" pitchFamily="18" charset="0"/>
              </a:rPr>
              <a:t> </a:t>
            </a:r>
            <a:r>
              <a:rPr lang="ru-RU" sz="2200" dirty="0" err="1">
                <a:latin typeface="Times New Roman" panose="02020603050405020304" pitchFamily="18" charset="0"/>
              </a:rPr>
              <a:t>масштабта</a:t>
            </a:r>
            <a:r>
              <a:rPr lang="ru-RU" sz="2200" dirty="0">
                <a:latin typeface="Times New Roman" panose="02020603050405020304" pitchFamily="18" charset="0"/>
              </a:rPr>
              <a:t> </a:t>
            </a:r>
            <a:r>
              <a:rPr lang="ru-RU" sz="2200" dirty="0" err="1">
                <a:latin typeface="Times New Roman" panose="02020603050405020304" pitchFamily="18" charset="0"/>
              </a:rPr>
              <a:t>алынған</a:t>
            </a:r>
            <a:r>
              <a:rPr lang="ru-RU" sz="2200" dirty="0">
                <a:latin typeface="Times New Roman" panose="02020603050405020304" pitchFamily="18" charset="0"/>
              </a:rPr>
              <a:t> </a:t>
            </a:r>
            <a:r>
              <a:rPr lang="ru-RU" sz="2200" dirty="0" err="1">
                <a:latin typeface="Times New Roman" panose="02020603050405020304" pitchFamily="18" charset="0"/>
              </a:rPr>
              <a:t>және</a:t>
            </a:r>
            <a:r>
              <a:rPr lang="ru-RU" sz="2200" dirty="0">
                <a:latin typeface="Times New Roman" panose="02020603050405020304" pitchFamily="18" charset="0"/>
              </a:rPr>
              <a:t> </a:t>
            </a:r>
            <a:r>
              <a:rPr lang="ru-RU" sz="2200" dirty="0" err="1">
                <a:latin typeface="Times New Roman" panose="02020603050405020304" pitchFamily="18" charset="0"/>
              </a:rPr>
              <a:t>әлемнің</a:t>
            </a:r>
            <a:r>
              <a:rPr lang="ru-RU" sz="2200" dirty="0">
                <a:latin typeface="Times New Roman" panose="02020603050405020304" pitchFamily="18" charset="0"/>
              </a:rPr>
              <a:t> </a:t>
            </a:r>
            <a:r>
              <a:rPr lang="ru-RU" sz="2200" dirty="0" err="1">
                <a:latin typeface="Times New Roman" panose="02020603050405020304" pitchFamily="18" charset="0"/>
              </a:rPr>
              <a:t>бөліктері</a:t>
            </a:r>
            <a:r>
              <a:rPr lang="ru-RU" sz="2200" dirty="0">
                <a:latin typeface="Times New Roman" panose="02020603050405020304" pitchFamily="18" charset="0"/>
              </a:rPr>
              <a:t> </a:t>
            </a:r>
            <a:r>
              <a:rPr lang="ru-RU" sz="2200" dirty="0" err="1">
                <a:latin typeface="Times New Roman" panose="02020603050405020304" pitchFamily="18" charset="0"/>
              </a:rPr>
              <a:t>бағытында</a:t>
            </a:r>
            <a:r>
              <a:rPr lang="ru-RU" sz="2200" dirty="0">
                <a:latin typeface="Times New Roman" panose="02020603050405020304" pitchFamily="18" charset="0"/>
              </a:rPr>
              <a:t> </a:t>
            </a:r>
            <a:r>
              <a:rPr lang="ru-RU" sz="2200" dirty="0" err="1">
                <a:latin typeface="Times New Roman" panose="02020603050405020304" pitchFamily="18" charset="0"/>
              </a:rPr>
              <a:t>орналастырылған</a:t>
            </a:r>
            <a:r>
              <a:rPr lang="ru-RU" sz="2200" dirty="0">
                <a:latin typeface="Times New Roman" panose="02020603050405020304" pitchFamily="18" charset="0"/>
              </a:rPr>
              <a:t> сегмент </a:t>
            </a:r>
            <a:r>
              <a:rPr lang="ru-RU" sz="2200" dirty="0" err="1">
                <a:latin typeface="Times New Roman" panose="02020603050405020304" pitchFamily="18" charset="0"/>
              </a:rPr>
              <a:t>түрінде</a:t>
            </a:r>
            <a:r>
              <a:rPr lang="ru-RU" sz="2200" dirty="0">
                <a:latin typeface="Times New Roman" panose="02020603050405020304" pitchFamily="18" charset="0"/>
              </a:rPr>
              <a:t> </a:t>
            </a:r>
            <a:r>
              <a:rPr lang="ru-RU" sz="2200" dirty="0" err="1">
                <a:latin typeface="Times New Roman" panose="02020603050405020304" pitchFamily="18" charset="0"/>
              </a:rPr>
              <a:t>көрінеді</a:t>
            </a:r>
            <a:r>
              <a:rPr lang="ru-RU" sz="2200" dirty="0" smtClean="0">
                <a:latin typeface="Times New Roman" panose="02020603050405020304" pitchFamily="18" charset="0"/>
              </a:rPr>
              <a:t>.</a:t>
            </a:r>
          </a:p>
          <a:p>
            <a:pPr indent="468000" algn="just"/>
            <a:r>
              <a:rPr lang="ru-RU" sz="2200" dirty="0" err="1">
                <a:latin typeface="Times New Roman" panose="02020603050405020304" pitchFamily="18" charset="0"/>
              </a:rPr>
              <a:t>Жел</a:t>
            </a:r>
            <a:r>
              <a:rPr lang="ru-RU" sz="2200" dirty="0">
                <a:latin typeface="Times New Roman" panose="02020603050405020304" pitchFamily="18" charset="0"/>
              </a:rPr>
              <a:t> </a:t>
            </a:r>
            <a:r>
              <a:rPr lang="ru-RU" sz="2200" dirty="0" err="1">
                <a:latin typeface="Times New Roman" panose="02020603050405020304" pitchFamily="18" charset="0"/>
              </a:rPr>
              <a:t>режимін</a:t>
            </a:r>
            <a:r>
              <a:rPr lang="ru-RU" sz="2200" dirty="0">
                <a:latin typeface="Times New Roman" panose="02020603050405020304" pitchFamily="18" charset="0"/>
              </a:rPr>
              <a:t> </a:t>
            </a:r>
            <a:r>
              <a:rPr lang="ru-RU" sz="2200" dirty="0" err="1">
                <a:latin typeface="Times New Roman" panose="02020603050405020304" pitchFamily="18" charset="0"/>
              </a:rPr>
              <a:t>жел</a:t>
            </a:r>
            <a:r>
              <a:rPr lang="ru-RU" sz="2200" dirty="0">
                <a:latin typeface="Times New Roman" panose="02020603050405020304" pitchFamily="18" charset="0"/>
              </a:rPr>
              <a:t> </a:t>
            </a:r>
            <a:r>
              <a:rPr lang="ru-RU" sz="2200" dirty="0" err="1">
                <a:latin typeface="Times New Roman" panose="02020603050405020304" pitchFamily="18" charset="0"/>
              </a:rPr>
              <a:t>раушаны</a:t>
            </a:r>
            <a:r>
              <a:rPr lang="ru-RU" sz="2200" dirty="0">
                <a:latin typeface="Times New Roman" panose="02020603050405020304" pitchFamily="18" charset="0"/>
              </a:rPr>
              <a:t> </a:t>
            </a:r>
            <a:r>
              <a:rPr lang="ru-RU" sz="2200" dirty="0" err="1">
                <a:latin typeface="Times New Roman" panose="02020603050405020304" pitchFamily="18" charset="0"/>
              </a:rPr>
              <a:t>түрінде</a:t>
            </a:r>
            <a:r>
              <a:rPr lang="ru-RU" sz="2200" dirty="0">
                <a:latin typeface="Times New Roman" panose="02020603050405020304" pitchFamily="18" charset="0"/>
              </a:rPr>
              <a:t> </a:t>
            </a:r>
            <a:r>
              <a:rPr lang="ru-RU" sz="2200" dirty="0" err="1">
                <a:latin typeface="Times New Roman" panose="02020603050405020304" pitchFamily="18" charset="0"/>
              </a:rPr>
              <a:t>білдіреді</a:t>
            </a:r>
            <a:r>
              <a:rPr lang="ru-RU" sz="2200" dirty="0">
                <a:latin typeface="Times New Roman" panose="02020603050405020304" pitchFamily="18" charset="0"/>
              </a:rPr>
              <a:t>. Жеке </a:t>
            </a:r>
            <a:r>
              <a:rPr lang="ru-RU" sz="2200" dirty="0" err="1">
                <a:latin typeface="Times New Roman" panose="02020603050405020304" pitchFamily="18" charset="0"/>
              </a:rPr>
              <a:t>парақта</a:t>
            </a:r>
            <a:r>
              <a:rPr lang="ru-RU" sz="2200" dirty="0">
                <a:latin typeface="Times New Roman" panose="02020603050405020304" pitchFamily="18" charset="0"/>
              </a:rPr>
              <a:t> </a:t>
            </a:r>
            <a:r>
              <a:rPr lang="ru-RU" sz="2200" dirty="0" err="1">
                <a:latin typeface="Times New Roman" panose="02020603050405020304" pitchFamily="18" charset="0"/>
              </a:rPr>
              <a:t>қаңтар</a:t>
            </a:r>
            <a:r>
              <a:rPr lang="ru-RU" sz="2200" dirty="0">
                <a:latin typeface="Times New Roman" panose="02020603050405020304" pitchFamily="18" charset="0"/>
              </a:rPr>
              <a:t> мен </a:t>
            </a:r>
            <a:r>
              <a:rPr lang="ru-RU" sz="2200" dirty="0" err="1">
                <a:latin typeface="Times New Roman" panose="02020603050405020304" pitchFamily="18" charset="0"/>
              </a:rPr>
              <a:t>шілде</a:t>
            </a:r>
            <a:r>
              <a:rPr lang="ru-RU" sz="2200" dirty="0">
                <a:latin typeface="Times New Roman" panose="02020603050405020304" pitchFamily="18" charset="0"/>
              </a:rPr>
              <a:t> </a:t>
            </a:r>
            <a:r>
              <a:rPr lang="ru-RU" sz="2200" dirty="0" err="1">
                <a:latin typeface="Times New Roman" panose="02020603050405020304" pitchFamily="18" charset="0"/>
              </a:rPr>
              <a:t>айларында</a:t>
            </a:r>
            <a:r>
              <a:rPr lang="ru-RU" sz="2200" dirty="0">
                <a:latin typeface="Times New Roman" panose="02020603050405020304" pitchFamily="18" charset="0"/>
              </a:rPr>
              <a:t> </a:t>
            </a:r>
            <a:r>
              <a:rPr lang="ru-RU" sz="2200" dirty="0" err="1">
                <a:latin typeface="Times New Roman" panose="02020603050405020304" pitchFamily="18" charset="0"/>
              </a:rPr>
              <a:t>жел</a:t>
            </a:r>
            <a:r>
              <a:rPr lang="ru-RU" sz="2200" dirty="0">
                <a:latin typeface="Times New Roman" panose="02020603050405020304" pitchFamily="18" charset="0"/>
              </a:rPr>
              <a:t> </a:t>
            </a:r>
            <a:r>
              <a:rPr lang="ru-RU" sz="2200" dirty="0" err="1">
                <a:latin typeface="Times New Roman" panose="02020603050405020304" pitchFamily="18" charset="0"/>
              </a:rPr>
              <a:t>раушаны</a:t>
            </a:r>
            <a:r>
              <a:rPr lang="ru-RU" sz="2200" dirty="0">
                <a:latin typeface="Times New Roman" panose="02020603050405020304" pitchFamily="18" charset="0"/>
              </a:rPr>
              <a:t> </a:t>
            </a:r>
            <a:r>
              <a:rPr lang="ru-RU" sz="2200" dirty="0" err="1">
                <a:latin typeface="Times New Roman" panose="02020603050405020304" pitchFamily="18" charset="0"/>
              </a:rPr>
              <a:t>масштабта</a:t>
            </a:r>
            <a:r>
              <a:rPr lang="ru-RU" sz="2200" dirty="0">
                <a:latin typeface="Times New Roman" panose="02020603050405020304" pitchFamily="18" charset="0"/>
              </a:rPr>
              <a:t> </a:t>
            </a:r>
            <a:r>
              <a:rPr lang="ru-RU" sz="2200" dirty="0" err="1">
                <a:latin typeface="Times New Roman" panose="02020603050405020304" pitchFamily="18" charset="0"/>
              </a:rPr>
              <a:t>орындалады</a:t>
            </a:r>
            <a:r>
              <a:rPr lang="ru-RU" sz="2200" dirty="0">
                <a:latin typeface="Times New Roman" panose="02020603050405020304" pitchFamily="18" charset="0"/>
              </a:rPr>
              <a:t> (</a:t>
            </a:r>
            <a:r>
              <a:rPr lang="ru-RU" sz="2200" dirty="0" err="1">
                <a:latin typeface="Times New Roman" panose="02020603050405020304" pitchFamily="18" charset="0"/>
              </a:rPr>
              <a:t>сурет</a:t>
            </a:r>
            <a:r>
              <a:rPr lang="ru-RU" sz="2200" dirty="0">
                <a:latin typeface="Times New Roman" panose="02020603050405020304" pitchFamily="18" charset="0"/>
              </a:rPr>
              <a:t>. 1).</a:t>
            </a:r>
            <a:endParaRPr lang="ru-RU" sz="2200" dirty="0"/>
          </a:p>
        </p:txBody>
      </p:sp>
      <p:pic>
        <p:nvPicPr>
          <p:cNvPr id="2" name="Рисунок 1"/>
          <p:cNvPicPr>
            <a:picLocks noChangeAspect="1"/>
          </p:cNvPicPr>
          <p:nvPr/>
        </p:nvPicPr>
        <p:blipFill>
          <a:blip r:embed="rId2"/>
          <a:stretch>
            <a:fillRect/>
          </a:stretch>
        </p:blipFill>
        <p:spPr>
          <a:xfrm>
            <a:off x="684067" y="1939636"/>
            <a:ext cx="8093974" cy="1385455"/>
          </a:xfrm>
          <a:prstGeom prst="rect">
            <a:avLst/>
          </a:prstGeom>
        </p:spPr>
      </p:pic>
    </p:spTree>
    <p:extLst>
      <p:ext uri="{BB962C8B-B14F-4D97-AF65-F5344CB8AC3E}">
        <p14:creationId xmlns:p14="http://schemas.microsoft.com/office/powerpoint/2010/main" val="3637499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1395412" y="1252537"/>
            <a:ext cx="6353175" cy="4352925"/>
          </a:xfrm>
          <a:prstGeom prst="rect">
            <a:avLst/>
          </a:prstGeom>
        </p:spPr>
      </p:pic>
    </p:spTree>
    <p:extLst>
      <p:ext uri="{BB962C8B-B14F-4D97-AF65-F5344CB8AC3E}">
        <p14:creationId xmlns:p14="http://schemas.microsoft.com/office/powerpoint/2010/main" val="1658794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87086" y="454025"/>
            <a:ext cx="7886700" cy="959139"/>
          </a:xfrm>
        </p:spPr>
        <p:txBody>
          <a:bodyPr>
            <a:noAutofit/>
          </a:bodyPr>
          <a:lstStyle/>
          <a:p>
            <a:pPr marL="0" indent="468000" algn="just">
              <a:lnSpc>
                <a:spcPct val="100000"/>
              </a:lnSpc>
              <a:spcBef>
                <a:spcPts val="0"/>
              </a:spcBef>
              <a:buNone/>
            </a:pPr>
            <a:r>
              <a:rPr lang="ru-RU" sz="2200" dirty="0" err="1">
                <a:latin typeface="Times New Roman" panose="02020603050405020304" pitchFamily="18" charset="0"/>
                <a:cs typeface="Times New Roman" panose="02020603050405020304" pitchFamily="18" charset="0"/>
              </a:rPr>
              <a:t>Орташа</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айлық</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температураны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жауын-шашын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мөлшерін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құрылыстың</a:t>
            </a:r>
            <a:r>
              <a:rPr lang="ru-RU" sz="2200" dirty="0">
                <a:latin typeface="Times New Roman" panose="02020603050405020304" pitchFamily="18" charset="0"/>
                <a:cs typeface="Times New Roman" panose="02020603050405020304" pitchFamily="18" charset="0"/>
              </a:rPr>
              <a:t> осы </a:t>
            </a:r>
            <a:r>
              <a:rPr lang="ru-RU" sz="2200" dirty="0" err="1">
                <a:latin typeface="Times New Roman" panose="02020603050405020304" pitchFamily="18" charset="0"/>
                <a:cs typeface="Times New Roman" panose="02020603050405020304" pitchFamily="18" charset="0"/>
              </a:rPr>
              <a:t>ауданы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үшін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онкүндік</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және</a:t>
            </a:r>
            <a:r>
              <a:rPr lang="ru-RU" sz="2200" dirty="0">
                <a:latin typeface="Times New Roman" panose="02020603050405020304" pitchFamily="18" charset="0"/>
                <a:cs typeface="Times New Roman" panose="02020603050405020304" pitchFamily="18" charset="0"/>
              </a:rPr>
              <a:t> ай бойынша </a:t>
            </a:r>
            <a:r>
              <a:rPr lang="ru-RU" sz="2200" dirty="0" err="1">
                <a:latin typeface="Times New Roman" panose="02020603050405020304" pitchFamily="18" charset="0"/>
                <a:cs typeface="Times New Roman" panose="02020603050405020304" pitchFamily="18" charset="0"/>
              </a:rPr>
              <a:t>анықтайды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Бастапқы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деректерді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ескере</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отырып</a:t>
            </a:r>
            <a:r>
              <a:rPr lang="ru-RU" sz="2200" dirty="0">
                <a:latin typeface="Times New Roman" panose="02020603050405020304" pitchFamily="18" charset="0"/>
                <a:cs typeface="Times New Roman" panose="02020603050405020304" pitchFamily="18" charset="0"/>
              </a:rPr>
              <a:t> 1.2- </a:t>
            </a:r>
            <a:r>
              <a:rPr lang="ru-RU" sz="2200" dirty="0" err="1">
                <a:latin typeface="Times New Roman" panose="02020603050405020304" pitchFamily="18" charset="0"/>
                <a:cs typeface="Times New Roman" panose="02020603050405020304" pitchFamily="18" charset="0"/>
              </a:rPr>
              <a:t>кесте</a:t>
            </a:r>
            <a:r>
              <a:rPr lang="ru-RU" sz="2200" dirty="0">
                <a:latin typeface="Times New Roman" panose="02020603050405020304" pitchFamily="18" charset="0"/>
                <a:cs typeface="Times New Roman" panose="02020603050405020304" pitchFamily="18" charset="0"/>
              </a:rPr>
              <a:t> </a:t>
            </a:r>
            <a:r>
              <a:rPr lang="ru-RU" sz="2200" dirty="0" err="1" smtClean="0">
                <a:latin typeface="Times New Roman" panose="02020603050405020304" pitchFamily="18" charset="0"/>
                <a:cs typeface="Times New Roman" panose="02020603050405020304" pitchFamily="18" charset="0"/>
              </a:rPr>
              <a:t>толтырылады</a:t>
            </a:r>
            <a:r>
              <a:rPr lang="ru-RU" sz="2200" dirty="0" smtClean="0">
                <a:latin typeface="Times New Roman" panose="02020603050405020304" pitchFamily="18" charset="0"/>
                <a:cs typeface="Times New Roman" panose="02020603050405020304" pitchFamily="18" charset="0"/>
              </a:rPr>
              <a:t>.</a:t>
            </a:r>
            <a:endParaRPr lang="ru-RU" sz="22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720241" y="1856509"/>
            <a:ext cx="7906894" cy="2563091"/>
          </a:xfrm>
          <a:prstGeom prst="rect">
            <a:avLst/>
          </a:prstGeom>
        </p:spPr>
      </p:pic>
      <p:sp>
        <p:nvSpPr>
          <p:cNvPr id="5" name="Прямоугольник 4"/>
          <p:cNvSpPr/>
          <p:nvPr/>
        </p:nvSpPr>
        <p:spPr>
          <a:xfrm>
            <a:off x="720241" y="4419600"/>
            <a:ext cx="7906894" cy="2123658"/>
          </a:xfrm>
          <a:prstGeom prst="rect">
            <a:avLst/>
          </a:prstGeom>
        </p:spPr>
        <p:txBody>
          <a:bodyPr wrap="square">
            <a:spAutoFit/>
          </a:bodyPr>
          <a:lstStyle/>
          <a:p>
            <a:pPr indent="468000" algn="just"/>
            <a:r>
              <a:rPr lang="ru-RU" sz="2200" dirty="0" err="1">
                <a:latin typeface="Times New Roman" panose="02020603050405020304" pitchFamily="18" charset="0"/>
              </a:rPr>
              <a:t>Екі</a:t>
            </a:r>
            <a:r>
              <a:rPr lang="ru-RU" sz="2200" dirty="0">
                <a:latin typeface="Times New Roman" panose="02020603050405020304" pitchFamily="18" charset="0"/>
              </a:rPr>
              <a:t> </a:t>
            </a:r>
            <a:r>
              <a:rPr lang="ru-RU" sz="2200" dirty="0" err="1">
                <a:latin typeface="Times New Roman" panose="02020603050405020304" pitchFamily="18" charset="0"/>
              </a:rPr>
              <a:t>бөліктен</a:t>
            </a:r>
            <a:r>
              <a:rPr lang="ru-RU" sz="2200" dirty="0">
                <a:latin typeface="Times New Roman" panose="02020603050405020304" pitchFamily="18" charset="0"/>
              </a:rPr>
              <a:t> </a:t>
            </a:r>
            <a:r>
              <a:rPr lang="ru-RU" sz="2200" dirty="0" err="1">
                <a:latin typeface="Times New Roman" panose="02020603050405020304" pitchFamily="18" charset="0"/>
              </a:rPr>
              <a:t>тұратын</a:t>
            </a:r>
            <a:r>
              <a:rPr lang="ru-RU" sz="2200" dirty="0">
                <a:latin typeface="Times New Roman" panose="02020603050405020304" pitchFamily="18" charset="0"/>
              </a:rPr>
              <a:t> </a:t>
            </a:r>
            <a:r>
              <a:rPr lang="ru-RU" sz="2200" dirty="0" err="1">
                <a:latin typeface="Times New Roman" panose="02020603050405020304" pitchFamily="18" charset="0"/>
              </a:rPr>
              <a:t>климаттық</a:t>
            </a:r>
            <a:r>
              <a:rPr lang="ru-RU" sz="2200" dirty="0">
                <a:latin typeface="Times New Roman" panose="02020603050405020304" pitchFamily="18" charset="0"/>
              </a:rPr>
              <a:t> </a:t>
            </a:r>
            <a:r>
              <a:rPr lang="ru-RU" sz="2200" dirty="0" err="1">
                <a:latin typeface="Times New Roman" panose="02020603050405020304" pitchFamily="18" charset="0"/>
              </a:rPr>
              <a:t>сипаттамалардың</a:t>
            </a:r>
            <a:r>
              <a:rPr lang="ru-RU" sz="2200" dirty="0">
                <a:latin typeface="Times New Roman" panose="02020603050405020304" pitchFamily="18" charset="0"/>
              </a:rPr>
              <a:t> </a:t>
            </a:r>
            <a:r>
              <a:rPr lang="ru-RU" sz="2200" dirty="0" err="1">
                <a:latin typeface="Times New Roman" panose="02020603050405020304" pitchFamily="18" charset="0"/>
              </a:rPr>
              <a:t>графигі</a:t>
            </a:r>
            <a:r>
              <a:rPr lang="ru-RU" sz="2200" dirty="0">
                <a:latin typeface="Times New Roman" panose="02020603050405020304" pitchFamily="18" charset="0"/>
              </a:rPr>
              <a:t> </a:t>
            </a:r>
            <a:r>
              <a:rPr lang="ru-RU" sz="2200" dirty="0" err="1">
                <a:latin typeface="Times New Roman" panose="02020603050405020304" pitchFamily="18" charset="0"/>
              </a:rPr>
              <a:t>жасалады</a:t>
            </a:r>
            <a:r>
              <a:rPr lang="ru-RU" sz="2200" dirty="0">
                <a:latin typeface="Times New Roman" panose="02020603050405020304" pitchFamily="18" charset="0"/>
              </a:rPr>
              <a:t> : </a:t>
            </a:r>
            <a:endParaRPr lang="ru-RU" sz="2200" dirty="0" smtClean="0">
              <a:latin typeface="Times New Roman" panose="02020603050405020304" pitchFamily="18" charset="0"/>
            </a:endParaRPr>
          </a:p>
          <a:p>
            <a:pPr indent="468000" algn="just"/>
            <a:r>
              <a:rPr lang="ru-RU" sz="2200" b="1" i="1" dirty="0" err="1" smtClean="0">
                <a:latin typeface="Times New Roman" panose="02020603050405020304" pitchFamily="18" charset="0"/>
              </a:rPr>
              <a:t>жоғарғы</a:t>
            </a:r>
            <a:r>
              <a:rPr lang="ru-RU" sz="2200" b="1" i="1" dirty="0" smtClean="0">
                <a:latin typeface="Times New Roman" panose="02020603050405020304" pitchFamily="18" charset="0"/>
              </a:rPr>
              <a:t> </a:t>
            </a:r>
            <a:r>
              <a:rPr lang="ru-RU" sz="2200" b="1" i="1" dirty="0" err="1" smtClean="0">
                <a:latin typeface="Times New Roman" panose="02020603050405020304" pitchFamily="18" charset="0"/>
              </a:rPr>
              <a:t>бөлігі</a:t>
            </a:r>
            <a:r>
              <a:rPr lang="ru-RU" sz="2200" b="1" i="1" dirty="0">
                <a:latin typeface="Times New Roman" panose="02020603050405020304" pitchFamily="18" charset="0"/>
              </a:rPr>
              <a:t> (</a:t>
            </a:r>
            <a:r>
              <a:rPr lang="ru-RU" sz="2200" b="1" i="1" dirty="0" err="1">
                <a:latin typeface="Times New Roman" panose="02020603050405020304" pitchFamily="18" charset="0"/>
              </a:rPr>
              <a:t>айлар</a:t>
            </a:r>
            <a:r>
              <a:rPr lang="ru-RU" sz="2200" b="1" i="1" dirty="0">
                <a:latin typeface="Times New Roman" panose="02020603050405020304" pitchFamily="18" charset="0"/>
              </a:rPr>
              <a:t> бойынша температура мен </a:t>
            </a:r>
            <a:r>
              <a:rPr lang="ru-RU" sz="2200" b="1" i="1" dirty="0" err="1">
                <a:latin typeface="Times New Roman" panose="02020603050405020304" pitchFamily="18" charset="0"/>
              </a:rPr>
              <a:t>жауын-шашынның</a:t>
            </a:r>
            <a:r>
              <a:rPr lang="ru-RU" sz="2200" b="1" i="1" dirty="0">
                <a:latin typeface="Times New Roman" panose="02020603050405020304" pitchFamily="18" charset="0"/>
              </a:rPr>
              <a:t> </a:t>
            </a:r>
            <a:r>
              <a:rPr lang="ru-RU" sz="2200" b="1" i="1" dirty="0" err="1">
                <a:latin typeface="Times New Roman" panose="02020603050405020304" pitchFamily="18" charset="0"/>
              </a:rPr>
              <a:t>өзгеруін</a:t>
            </a:r>
            <a:r>
              <a:rPr lang="ru-RU" sz="2200" b="1" i="1" dirty="0">
                <a:latin typeface="Times New Roman" panose="02020603050405020304" pitchFamily="18" charset="0"/>
              </a:rPr>
              <a:t> </a:t>
            </a:r>
            <a:r>
              <a:rPr lang="ru-RU" sz="2200" b="1" i="1" dirty="0" err="1">
                <a:latin typeface="Times New Roman" panose="02020603050405020304" pitchFamily="18" charset="0"/>
              </a:rPr>
              <a:t>бейнелейтін</a:t>
            </a:r>
            <a:r>
              <a:rPr lang="ru-RU" sz="2200" b="1" i="1" dirty="0">
                <a:latin typeface="Times New Roman" panose="02020603050405020304" pitchFamily="18" charset="0"/>
              </a:rPr>
              <a:t>) </a:t>
            </a:r>
            <a:endParaRPr lang="ru-RU" sz="2200" b="1" i="1" dirty="0" smtClean="0">
              <a:latin typeface="Times New Roman" panose="02020603050405020304" pitchFamily="18" charset="0"/>
            </a:endParaRPr>
          </a:p>
          <a:p>
            <a:pPr indent="468000" algn="just"/>
            <a:r>
              <a:rPr lang="ru-RU" sz="2200" b="1" i="1" dirty="0" err="1" smtClean="0">
                <a:latin typeface="Times New Roman" panose="02020603050405020304" pitchFamily="18" charset="0"/>
              </a:rPr>
              <a:t>төменгі</a:t>
            </a:r>
            <a:r>
              <a:rPr lang="ru-RU" sz="2200" b="1" i="1" dirty="0" smtClean="0">
                <a:latin typeface="Times New Roman" panose="02020603050405020304" pitchFamily="18" charset="0"/>
              </a:rPr>
              <a:t> </a:t>
            </a:r>
            <a:r>
              <a:rPr lang="ru-RU" sz="2200" b="1" i="1" dirty="0" err="1" smtClean="0">
                <a:latin typeface="Times New Roman" panose="02020603050405020304" pitchFamily="18" charset="0"/>
              </a:rPr>
              <a:t>бөлігі</a:t>
            </a:r>
            <a:r>
              <a:rPr lang="ru-RU" sz="2200" b="1" i="1" dirty="0">
                <a:latin typeface="Times New Roman" panose="02020603050405020304" pitchFamily="18" charset="0"/>
              </a:rPr>
              <a:t> (</a:t>
            </a:r>
            <a:r>
              <a:rPr lang="ru-RU" sz="2200" b="1" i="1" dirty="0" err="1">
                <a:latin typeface="Times New Roman" panose="02020603050405020304" pitchFamily="18" charset="0"/>
              </a:rPr>
              <a:t>жұмыстың</a:t>
            </a:r>
            <a:r>
              <a:rPr lang="ru-RU" sz="2200" b="1" i="1" dirty="0">
                <a:latin typeface="Times New Roman" panose="02020603050405020304" pitchFamily="18" charset="0"/>
              </a:rPr>
              <a:t> </a:t>
            </a:r>
            <a:r>
              <a:rPr lang="ru-RU" sz="2200" b="1" i="1" dirty="0" err="1">
                <a:latin typeface="Times New Roman" panose="02020603050405020304" pitchFamily="18" charset="0"/>
              </a:rPr>
              <a:t>жекелеген</a:t>
            </a:r>
            <a:r>
              <a:rPr lang="ru-RU" sz="2200" b="1" i="1" dirty="0">
                <a:latin typeface="Times New Roman" panose="02020603050405020304" pitchFamily="18" charset="0"/>
              </a:rPr>
              <a:t> </a:t>
            </a:r>
            <a:r>
              <a:rPr lang="ru-RU" sz="2200" b="1" i="1" dirty="0" err="1">
                <a:latin typeface="Times New Roman" panose="02020603050405020304" pitchFamily="18" charset="0"/>
              </a:rPr>
              <a:t>түрлерін</a:t>
            </a:r>
            <a:r>
              <a:rPr lang="ru-RU" sz="2200" b="1" i="1" dirty="0">
                <a:latin typeface="Times New Roman" panose="02020603050405020304" pitchFamily="18" charset="0"/>
              </a:rPr>
              <a:t> </a:t>
            </a:r>
            <a:r>
              <a:rPr lang="ru-RU" sz="2200" b="1" i="1" dirty="0" err="1">
                <a:latin typeface="Times New Roman" panose="02020603050405020304" pitchFamily="18" charset="0"/>
              </a:rPr>
              <a:t>орындау</a:t>
            </a:r>
            <a:r>
              <a:rPr lang="ru-RU" sz="2200" b="1" i="1" dirty="0">
                <a:latin typeface="Times New Roman" panose="02020603050405020304" pitchFamily="18" charset="0"/>
              </a:rPr>
              <a:t> </a:t>
            </a:r>
            <a:r>
              <a:rPr lang="ru-RU" sz="2200" b="1" i="1" dirty="0" err="1">
                <a:latin typeface="Times New Roman" panose="02020603050405020304" pitchFamily="18" charset="0"/>
              </a:rPr>
              <a:t>кезеңдерін</a:t>
            </a:r>
            <a:r>
              <a:rPr lang="ru-RU" sz="2200" b="1" i="1" dirty="0">
                <a:latin typeface="Times New Roman" panose="02020603050405020304" pitchFamily="18" charset="0"/>
              </a:rPr>
              <a:t> </a:t>
            </a:r>
            <a:r>
              <a:rPr lang="ru-RU" sz="2200" b="1" i="1" dirty="0" err="1" smtClean="0">
                <a:latin typeface="Times New Roman" panose="02020603050405020304" pitchFamily="18" charset="0"/>
              </a:rPr>
              <a:t>бейнелейді</a:t>
            </a:r>
            <a:r>
              <a:rPr lang="ru-RU" sz="2200" b="1" i="1" dirty="0" smtClean="0">
                <a:latin typeface="Times New Roman" panose="02020603050405020304" pitchFamily="18" charset="0"/>
              </a:rPr>
              <a:t>).</a:t>
            </a:r>
            <a:endParaRPr lang="ru-RU" sz="2200" b="1" i="1" dirty="0"/>
          </a:p>
        </p:txBody>
      </p:sp>
    </p:spTree>
    <p:extLst>
      <p:ext uri="{BB962C8B-B14F-4D97-AF65-F5344CB8AC3E}">
        <p14:creationId xmlns:p14="http://schemas.microsoft.com/office/powerpoint/2010/main" val="2824569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06305" y="406191"/>
            <a:ext cx="5681503" cy="3932468"/>
          </a:xfrm>
          <a:prstGeom prst="rect">
            <a:avLst/>
          </a:prstGeom>
          <a:noFill/>
          <a:ln>
            <a:noFill/>
          </a:ln>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30051" y="4338659"/>
            <a:ext cx="4709818" cy="1486108"/>
          </a:xfrm>
          <a:prstGeom prst="rect">
            <a:avLst/>
          </a:prstGeom>
          <a:noFill/>
          <a:ln>
            <a:noFill/>
          </a:ln>
        </p:spPr>
      </p:pic>
    </p:spTree>
    <p:extLst>
      <p:ext uri="{BB962C8B-B14F-4D97-AF65-F5344CB8AC3E}">
        <p14:creationId xmlns:p14="http://schemas.microsoft.com/office/powerpoint/2010/main" val="1895704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97923" y="467880"/>
            <a:ext cx="7886700" cy="3439102"/>
          </a:xfrm>
        </p:spPr>
        <p:txBody>
          <a:bodyPr>
            <a:normAutofit lnSpcReduction="10000"/>
          </a:bodyPr>
          <a:lstStyle/>
          <a:p>
            <a:pPr marL="0" indent="468000" algn="just">
              <a:lnSpc>
                <a:spcPct val="100000"/>
              </a:lnSpc>
              <a:spcBef>
                <a:spcPts val="0"/>
              </a:spcBef>
              <a:buNone/>
            </a:pPr>
            <a:r>
              <a:rPr lang="ru-RU" sz="2200" dirty="0" err="1">
                <a:latin typeface="Times New Roman" panose="02020603050405020304" pitchFamily="18" charset="0"/>
                <a:cs typeface="Times New Roman" panose="02020603050405020304" pitchFamily="18" charset="0"/>
              </a:rPr>
              <a:t>Алдымен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графиктің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жоғарғы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бөлігін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жасалады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Ол</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үшін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осьтер</a:t>
            </a:r>
            <a:r>
              <a:rPr lang="ru-RU" sz="2200" dirty="0">
                <a:latin typeface="Times New Roman" panose="02020603050405020304" pitchFamily="18" charset="0"/>
                <a:cs typeface="Times New Roman" panose="02020603050405020304" pitchFamily="18" charset="0"/>
              </a:rPr>
              <a:t> А-4 </a:t>
            </a:r>
            <a:r>
              <a:rPr lang="ru-RU" sz="2200" dirty="0" err="1">
                <a:latin typeface="Times New Roman" panose="02020603050405020304" pitchFamily="18" charset="0"/>
                <a:cs typeface="Times New Roman" panose="02020603050405020304" pitchFamily="18" charset="0"/>
              </a:rPr>
              <a:t>форматындағы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миллиметрлік</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қағаздың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жеке</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парағында</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сызылады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тік</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бағытта</a:t>
            </a:r>
            <a:r>
              <a:rPr lang="ru-RU" sz="2200" dirty="0">
                <a:latin typeface="Times New Roman" panose="02020603050405020304" pitchFamily="18" charset="0"/>
                <a:cs typeface="Times New Roman" panose="02020603050405020304" pitchFamily="18" charset="0"/>
              </a:rPr>
              <a:t> температура мен </a:t>
            </a:r>
            <a:r>
              <a:rPr lang="ru-RU" sz="2200" dirty="0" err="1">
                <a:latin typeface="Times New Roman" panose="02020603050405020304" pitchFamily="18" charset="0"/>
                <a:cs typeface="Times New Roman" panose="02020603050405020304" pitchFamily="18" charset="0"/>
              </a:rPr>
              <a:t>жауын-шашын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мөлшері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көрсетілген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көлденең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бағытта</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құрылыстың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бүкіл</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кезеңіндегі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айлар</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көрсетілген</a:t>
            </a:r>
            <a:r>
              <a:rPr lang="ru-RU" sz="2200" dirty="0" smtClean="0">
                <a:latin typeface="Times New Roman" panose="02020603050405020304" pitchFamily="18" charset="0"/>
                <a:cs typeface="Times New Roman" panose="02020603050405020304" pitchFamily="18" charset="0"/>
              </a:rPr>
              <a:t>.</a:t>
            </a:r>
          </a:p>
          <a:p>
            <a:pPr marL="0" indent="468000" algn="just">
              <a:lnSpc>
                <a:spcPct val="100000"/>
              </a:lnSpc>
              <a:spcBef>
                <a:spcPts val="0"/>
              </a:spcBef>
              <a:buNone/>
            </a:pPr>
            <a:r>
              <a:rPr lang="ru-RU" sz="2200" dirty="0" err="1">
                <a:latin typeface="Times New Roman" panose="02020603050405020304" pitchFamily="18" charset="0"/>
                <a:cs typeface="Times New Roman" panose="02020603050405020304" pitchFamily="18" charset="0"/>
              </a:rPr>
              <a:t>Салынған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графикте</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температураның</a:t>
            </a:r>
            <a:r>
              <a:rPr lang="ru-RU" sz="2200" dirty="0">
                <a:latin typeface="Times New Roman" panose="02020603050405020304" pitchFamily="18" charset="0"/>
                <a:cs typeface="Times New Roman" panose="02020603050405020304" pitchFamily="18" charset="0"/>
              </a:rPr>
              <a:t> 0°</a:t>
            </a:r>
            <a:r>
              <a:rPr lang="en-US" sz="2200" dirty="0">
                <a:latin typeface="Times New Roman" panose="02020603050405020304" pitchFamily="18" charset="0"/>
                <a:cs typeface="Times New Roman" panose="02020603050405020304" pitchFamily="18" charset="0"/>
              </a:rPr>
              <a:t>C, +5 °C </a:t>
            </a:r>
            <a:r>
              <a:rPr lang="ru-RU" sz="2200" dirty="0" err="1">
                <a:latin typeface="Times New Roman" panose="02020603050405020304" pitchFamily="18" charset="0"/>
                <a:cs typeface="Times New Roman" panose="02020603050405020304" pitchFamily="18" charset="0"/>
              </a:rPr>
              <a:t>және</a:t>
            </a:r>
            <a:r>
              <a:rPr lang="ru-RU" sz="2200" dirty="0">
                <a:latin typeface="Times New Roman" panose="02020603050405020304" pitchFamily="18" charset="0"/>
                <a:cs typeface="Times New Roman" panose="02020603050405020304" pitchFamily="18" charset="0"/>
              </a:rPr>
              <a:t> +10 °</a:t>
            </a:r>
            <a:r>
              <a:rPr lang="en-US" sz="2200" dirty="0">
                <a:latin typeface="Times New Roman" panose="02020603050405020304" pitchFamily="18" charset="0"/>
                <a:cs typeface="Times New Roman" panose="02020603050405020304" pitchFamily="18" charset="0"/>
              </a:rPr>
              <a:t>C </a:t>
            </a:r>
            <a:r>
              <a:rPr lang="ru-RU" sz="2200" dirty="0" err="1">
                <a:latin typeface="Times New Roman" panose="02020603050405020304" pitchFamily="18" charset="0"/>
                <a:cs typeface="Times New Roman" panose="02020603050405020304" pitchFamily="18" charset="0"/>
              </a:rPr>
              <a:t>арқылы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өту</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күндері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анықталады</a:t>
            </a:r>
            <a:r>
              <a:rPr lang="ru-RU" sz="2200" dirty="0" smtClean="0">
                <a:latin typeface="Times New Roman" panose="02020603050405020304" pitchFamily="18" charset="0"/>
                <a:cs typeface="Times New Roman" panose="02020603050405020304" pitchFamily="18" charset="0"/>
              </a:rPr>
              <a:t>.</a:t>
            </a:r>
            <a:endParaRPr lang="ru-RU" sz="2200" dirty="0">
              <a:latin typeface="Times New Roman" panose="02020603050405020304" pitchFamily="18" charset="0"/>
              <a:cs typeface="Times New Roman" panose="02020603050405020304" pitchFamily="18" charset="0"/>
            </a:endParaRPr>
          </a:p>
          <a:p>
            <a:pPr marL="0" indent="468000" algn="just">
              <a:lnSpc>
                <a:spcPct val="100000"/>
              </a:lnSpc>
              <a:spcBef>
                <a:spcPts val="0"/>
              </a:spcBef>
              <a:buNone/>
            </a:pPr>
            <a:r>
              <a:rPr lang="ru-RU" sz="2200" dirty="0" err="1">
                <a:latin typeface="Times New Roman" panose="02020603050405020304" pitchFamily="18" charset="0"/>
                <a:cs typeface="Times New Roman" panose="02020603050405020304" pitchFamily="18" charset="0"/>
              </a:rPr>
              <a:t>Метеорологиялық</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жағдайлар</a:t>
            </a:r>
            <a:r>
              <a:rPr lang="ru-RU" sz="2200" dirty="0">
                <a:latin typeface="Times New Roman" panose="02020603050405020304" pitchFamily="18" charset="0"/>
                <a:cs typeface="Times New Roman" panose="02020603050405020304" pitchFamily="18" charset="0"/>
              </a:rPr>
              <a:t> бойынша </a:t>
            </a:r>
            <a:r>
              <a:rPr lang="ru-RU" sz="2200" dirty="0" err="1">
                <a:latin typeface="Times New Roman" panose="02020603050405020304" pitchFamily="18" charset="0"/>
                <a:cs typeface="Times New Roman" panose="02020603050405020304" pitchFamily="18" charset="0"/>
              </a:rPr>
              <a:t>жұмысқа</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кедергі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кезеңдерін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анықтайды</a:t>
            </a:r>
            <a:r>
              <a:rPr lang="ru-RU" sz="2200" dirty="0">
                <a:latin typeface="Times New Roman" panose="02020603050405020304" pitchFamily="18" charset="0"/>
                <a:cs typeface="Times New Roman" panose="02020603050405020304" pitchFamily="18" charset="0"/>
              </a:rPr>
              <a:t>.</a:t>
            </a:r>
            <a:endParaRPr lang="ru-RU" sz="2200" dirty="0">
              <a:latin typeface="Times New Roman" panose="02020603050405020304" pitchFamily="18" charset="0"/>
              <a:cs typeface="Times New Roman" panose="02020603050405020304" pitchFamily="18" charset="0"/>
            </a:endParaRPr>
          </a:p>
          <a:p>
            <a:pPr marL="0" indent="468000" algn="just">
              <a:lnSpc>
                <a:spcPct val="100000"/>
              </a:lnSpc>
              <a:spcBef>
                <a:spcPts val="0"/>
              </a:spcBef>
              <a:buNone/>
            </a:pPr>
            <a:r>
              <a:rPr lang="kk-KZ" sz="2200" b="1" dirty="0">
                <a:latin typeface="Times New Roman" panose="02020603050405020304" pitchFamily="18" charset="0"/>
                <a:cs typeface="Times New Roman" panose="02020603050405020304" pitchFamily="18" charset="0"/>
              </a:rPr>
              <a:t>1</a:t>
            </a:r>
            <a:r>
              <a:rPr lang="kk-KZ" sz="2200" dirty="0">
                <a:latin typeface="Times New Roman" panose="02020603050405020304" pitchFamily="18" charset="0"/>
                <a:cs typeface="Times New Roman" panose="02020603050405020304" pitchFamily="18" charset="0"/>
              </a:rPr>
              <a:t> </a:t>
            </a:r>
            <a:r>
              <a:rPr lang="ru-RU" sz="2200" dirty="0" smtClean="0">
                <a:latin typeface="Times New Roman" panose="02020603050405020304" pitchFamily="18" charset="0"/>
                <a:cs typeface="Times New Roman" panose="02020603050405020304" pitchFamily="18" charset="0"/>
              </a:rPr>
              <a:t>Формула бойынша </a:t>
            </a:r>
            <a:r>
              <a:rPr lang="ru-RU" sz="2200" dirty="0" err="1" smtClean="0">
                <a:latin typeface="Times New Roman" panose="02020603050405020304" pitchFamily="18" charset="0"/>
                <a:cs typeface="Times New Roman" panose="02020603050405020304" pitchFamily="18" charset="0"/>
              </a:rPr>
              <a:t>көктемде</a:t>
            </a:r>
            <a:r>
              <a:rPr lang="ru-RU" sz="2200" dirty="0" smtClean="0">
                <a:latin typeface="Times New Roman" panose="02020603050405020304" pitchFamily="18" charset="0"/>
                <a:cs typeface="Times New Roman" panose="02020603050405020304" pitchFamily="18" charset="0"/>
              </a:rPr>
              <a:t> </a:t>
            </a:r>
            <a:r>
              <a:rPr lang="ru-RU" sz="2200" dirty="0" err="1" smtClean="0">
                <a:latin typeface="Times New Roman" panose="02020603050405020304" pitchFamily="18" charset="0"/>
                <a:cs typeface="Times New Roman" panose="02020603050405020304" pitchFamily="18" charset="0"/>
              </a:rPr>
              <a:t>жұмысқа</a:t>
            </a:r>
            <a:r>
              <a:rPr lang="ru-RU" sz="2200" dirty="0" smtClean="0">
                <a:latin typeface="Times New Roman" panose="02020603050405020304" pitchFamily="18" charset="0"/>
                <a:cs typeface="Times New Roman" panose="02020603050405020304" pitchFamily="18" charset="0"/>
              </a:rPr>
              <a:t> </a:t>
            </a:r>
            <a:r>
              <a:rPr lang="ru-RU" sz="2200" dirty="0" err="1" smtClean="0">
                <a:latin typeface="Times New Roman" panose="02020603050405020304" pitchFamily="18" charset="0"/>
                <a:cs typeface="Times New Roman" panose="02020603050405020304" pitchFamily="18" charset="0"/>
              </a:rPr>
              <a:t>кедергі</a:t>
            </a:r>
            <a:r>
              <a:rPr lang="ru-RU" sz="2200" dirty="0" smtClean="0">
                <a:latin typeface="Times New Roman" panose="02020603050405020304" pitchFamily="18" charset="0"/>
                <a:cs typeface="Times New Roman" panose="02020603050405020304" pitchFamily="18" charset="0"/>
              </a:rPr>
              <a:t> </a:t>
            </a:r>
            <a:r>
              <a:rPr lang="ru-RU" sz="2200" dirty="0" err="1" smtClean="0">
                <a:latin typeface="Times New Roman" panose="02020603050405020304" pitchFamily="18" charset="0"/>
                <a:cs typeface="Times New Roman" panose="02020603050405020304" pitchFamily="18" charset="0"/>
              </a:rPr>
              <a:t>кезеңнің</a:t>
            </a:r>
            <a:r>
              <a:rPr lang="ru-RU" sz="2200" dirty="0" smtClean="0">
                <a:latin typeface="Times New Roman" panose="02020603050405020304" pitchFamily="18" charset="0"/>
                <a:cs typeface="Times New Roman" panose="02020603050405020304" pitchFamily="18" charset="0"/>
              </a:rPr>
              <a:t> </a:t>
            </a:r>
            <a:r>
              <a:rPr lang="ru-RU" sz="2200" dirty="0" err="1" smtClean="0">
                <a:latin typeface="Times New Roman" panose="02020603050405020304" pitchFamily="18" charset="0"/>
                <a:cs typeface="Times New Roman" panose="02020603050405020304" pitchFamily="18" charset="0"/>
              </a:rPr>
              <a:t>басталу</a:t>
            </a:r>
            <a:r>
              <a:rPr lang="ru-RU" sz="2200" dirty="0" smtClean="0">
                <a:latin typeface="Times New Roman" panose="02020603050405020304" pitchFamily="18" charset="0"/>
                <a:cs typeface="Times New Roman" panose="02020603050405020304" pitchFamily="18" charset="0"/>
              </a:rPr>
              <a:t> </a:t>
            </a:r>
            <a:r>
              <a:rPr lang="ru-RU" sz="2200" dirty="0" err="1" smtClean="0">
                <a:latin typeface="Times New Roman" panose="02020603050405020304" pitchFamily="18" charset="0"/>
                <a:cs typeface="Times New Roman" panose="02020603050405020304" pitchFamily="18" charset="0"/>
              </a:rPr>
              <a:t>мерзімі</a:t>
            </a:r>
            <a:r>
              <a:rPr lang="ru-RU" sz="2200" dirty="0" smtClean="0">
                <a:latin typeface="Times New Roman" panose="02020603050405020304" pitchFamily="18" charset="0"/>
                <a:cs typeface="Times New Roman" panose="02020603050405020304" pitchFamily="18" charset="0"/>
              </a:rPr>
              <a:t> </a:t>
            </a:r>
            <a:r>
              <a:rPr lang="ru-RU" sz="2200" dirty="0" err="1" smtClean="0">
                <a:latin typeface="Times New Roman" panose="02020603050405020304" pitchFamily="18" charset="0"/>
                <a:cs typeface="Times New Roman" panose="02020603050405020304" pitchFamily="18" charset="0"/>
              </a:rPr>
              <a:t>анықталады</a:t>
            </a:r>
            <a:r>
              <a:rPr lang="ru-RU" sz="2200" dirty="0" smtClean="0">
                <a:latin typeface="Times New Roman" panose="02020603050405020304" pitchFamily="18" charset="0"/>
                <a:cs typeface="Times New Roman" panose="02020603050405020304" pitchFamily="18" charset="0"/>
              </a:rPr>
              <a:t>:</a:t>
            </a:r>
            <a:endParaRPr lang="ru-RU" sz="2200" dirty="0">
              <a:latin typeface="Times New Roman" panose="02020603050405020304" pitchFamily="18" charset="0"/>
              <a:cs typeface="Times New Roman" panose="02020603050405020304" pitchFamily="18" charset="0"/>
            </a:endParaRPr>
          </a:p>
          <a:p>
            <a:pPr marL="0" indent="468000" algn="just">
              <a:lnSpc>
                <a:spcPct val="100000"/>
              </a:lnSpc>
              <a:spcBef>
                <a:spcPts val="0"/>
              </a:spcBef>
              <a:buNone/>
            </a:pPr>
            <a:endParaRPr lang="ru-RU" sz="22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2988683" y="4071514"/>
            <a:ext cx="3305175" cy="723900"/>
          </a:xfrm>
          <a:prstGeom prst="rect">
            <a:avLst/>
          </a:prstGeom>
        </p:spPr>
      </p:pic>
      <p:sp>
        <p:nvSpPr>
          <p:cNvPr id="5" name="Прямоугольник 4"/>
          <p:cNvSpPr/>
          <p:nvPr/>
        </p:nvSpPr>
        <p:spPr>
          <a:xfrm>
            <a:off x="549851" y="5126200"/>
            <a:ext cx="8182841" cy="1258421"/>
          </a:xfrm>
          <a:prstGeom prst="rect">
            <a:avLst/>
          </a:prstGeom>
        </p:spPr>
        <p:txBody>
          <a:bodyPr wrap="square">
            <a:spAutoFit/>
          </a:bodyPr>
          <a:lstStyle/>
          <a:p>
            <a:pPr indent="450215" algn="just">
              <a:lnSpc>
                <a:spcPct val="107000"/>
              </a:lnSpc>
              <a:spcAft>
                <a:spcPts val="0"/>
              </a:spcAft>
            </a:pPr>
            <a:r>
              <a:rPr lang="ru-RU" dirty="0" err="1" smtClean="0">
                <a:latin typeface="Times New Roman" panose="02020603050405020304" pitchFamily="18" charset="0"/>
                <a:ea typeface="Calibri" panose="020F0502020204030204" pitchFamily="34" charset="0"/>
                <a:cs typeface="Times New Roman" panose="02020603050405020304" pitchFamily="18" charset="0"/>
              </a:rPr>
              <a:t>мұнда</a:t>
            </a:r>
            <a:r>
              <a:rPr lang="ru-RU" dirty="0" smtClean="0">
                <a:latin typeface="Times New Roman" panose="02020603050405020304" pitchFamily="18" charset="0"/>
                <a:ea typeface="Calibri" panose="020F0502020204030204" pitchFamily="34" charset="0"/>
                <a:cs typeface="Times New Roman" panose="02020603050405020304" pitchFamily="18" charset="0"/>
              </a:rPr>
              <a:t> </a:t>
            </a:r>
            <a:r>
              <a:rPr lang="ru-RU" b="1" i="1" dirty="0">
                <a:latin typeface="Times New Roman" panose="02020603050405020304" pitchFamily="18" charset="0"/>
                <a:ea typeface="Calibri" panose="020F0502020204030204" pitchFamily="34" charset="0"/>
                <a:cs typeface="Times New Roman" panose="02020603050405020304" pitchFamily="18" charset="0"/>
              </a:rPr>
              <a:t>Т </a:t>
            </a:r>
            <a:r>
              <a:rPr lang="ru-RU" dirty="0" smtClean="0">
                <a:latin typeface="Times New Roman" panose="02020603050405020304" pitchFamily="18" charset="0"/>
                <a:ea typeface="Calibri" panose="020F0502020204030204" pitchFamily="34" charset="0"/>
                <a:cs typeface="Times New Roman" panose="02020603050405020304" pitchFamily="18" charset="0"/>
              </a:rPr>
              <a:t>–</a:t>
            </a:r>
            <a:r>
              <a:rPr lang="ru-RU" dirty="0" err="1" smtClean="0">
                <a:latin typeface="Times New Roman" panose="02020603050405020304" pitchFamily="18" charset="0"/>
                <a:ea typeface="Calibri" panose="020F0502020204030204" pitchFamily="34" charset="0"/>
                <a:cs typeface="Times New Roman" panose="02020603050405020304" pitchFamily="18" charset="0"/>
              </a:rPr>
              <a:t>көктемде</a:t>
            </a:r>
            <a:r>
              <a:rPr lang="ru-RU" dirty="0" smtClean="0">
                <a:latin typeface="Times New Roman" panose="02020603050405020304" pitchFamily="18" charset="0"/>
                <a:ea typeface="Calibri" panose="020F0502020204030204" pitchFamily="34" charset="0"/>
                <a:cs typeface="Times New Roman" panose="02020603050405020304" pitchFamily="18" charset="0"/>
              </a:rPr>
              <a:t> 0 </a:t>
            </a:r>
            <a:r>
              <a:rPr lang="ru-RU" dirty="0">
                <a:latin typeface="Times New Roman" panose="02020603050405020304" pitchFamily="18" charset="0"/>
                <a:ea typeface="Calibri" panose="020F0502020204030204" pitchFamily="34" charset="0"/>
                <a:cs typeface="Times New Roman" panose="02020603050405020304" pitchFamily="18" charset="0"/>
              </a:rPr>
              <a:t>°</a:t>
            </a:r>
            <a:r>
              <a:rPr lang="ru-RU" dirty="0" smtClean="0">
                <a:latin typeface="Times New Roman" panose="02020603050405020304" pitchFamily="18" charset="0"/>
                <a:ea typeface="Calibri" panose="020F0502020204030204" pitchFamily="34" charset="0"/>
                <a:cs typeface="Times New Roman" panose="02020603050405020304" pitchFamily="18" charset="0"/>
              </a:rPr>
              <a:t>С-</a:t>
            </a:r>
            <a:r>
              <a:rPr lang="ru-RU" dirty="0" err="1" smtClean="0">
                <a:latin typeface="Times New Roman" panose="02020603050405020304" pitchFamily="18" charset="0"/>
                <a:ea typeface="Calibri" panose="020F0502020204030204" pitchFamily="34" charset="0"/>
                <a:cs typeface="Times New Roman" panose="02020603050405020304" pitchFamily="18" charset="0"/>
              </a:rPr>
              <a:t>ден</a:t>
            </a:r>
            <a:r>
              <a:rPr lang="ru-RU" dirty="0" smtClean="0">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latin typeface="Times New Roman" panose="02020603050405020304" pitchFamily="18" charset="0"/>
                <a:ea typeface="Calibri" panose="020F0502020204030204" pitchFamily="34" charset="0"/>
                <a:cs typeface="Times New Roman" panose="02020603050405020304" pitchFamily="18" charset="0"/>
              </a:rPr>
              <a:t>ауа</a:t>
            </a:r>
            <a:r>
              <a:rPr lang="ru-RU" dirty="0" smtClean="0">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latin typeface="Times New Roman" panose="02020603050405020304" pitchFamily="18" charset="0"/>
                <a:ea typeface="Calibri" panose="020F0502020204030204" pitchFamily="34" charset="0"/>
                <a:cs typeface="Times New Roman" panose="02020603050405020304" pitchFamily="18" charset="0"/>
              </a:rPr>
              <a:t>температурасы</a:t>
            </a:r>
            <a:r>
              <a:rPr lang="ru-RU" dirty="0" smtClean="0">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latin typeface="Times New Roman" panose="02020603050405020304" pitchFamily="18" charset="0"/>
                <a:ea typeface="Calibri" panose="020F0502020204030204" pitchFamily="34" charset="0"/>
                <a:cs typeface="Times New Roman" panose="02020603050405020304" pitchFamily="18" charset="0"/>
              </a:rPr>
              <a:t>өткен</a:t>
            </a:r>
            <a:r>
              <a:rPr lang="ru-RU" dirty="0" smtClean="0">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latin typeface="Times New Roman" panose="02020603050405020304" pitchFamily="18" charset="0"/>
                <a:ea typeface="Calibri" panose="020F0502020204030204" pitchFamily="34" charset="0"/>
                <a:cs typeface="Times New Roman" panose="02020603050405020304" pitchFamily="18" charset="0"/>
              </a:rPr>
              <a:t>күн</a:t>
            </a:r>
            <a:r>
              <a:rPr lang="ru-RU" dirty="0" smtClean="0">
                <a:latin typeface="Times New Roman" panose="02020603050405020304" pitchFamily="18" charset="0"/>
                <a:ea typeface="Calibri" panose="020F0502020204030204" pitchFamily="34" charset="0"/>
                <a:cs typeface="Times New Roman" panose="02020603050405020304" pitchFamily="18" charset="0"/>
              </a:rPr>
              <a:t>;</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ru-RU" i="1" dirty="0">
                <a:latin typeface="Times New Roman" panose="02020603050405020304" pitchFamily="18" charset="0"/>
                <a:ea typeface="Calibri" panose="020F0502020204030204" pitchFamily="34" charset="0"/>
                <a:cs typeface="Times New Roman" panose="02020603050405020304" pitchFamily="18" charset="0"/>
              </a:rPr>
              <a:t>α</a:t>
            </a:r>
            <a:r>
              <a:rPr lang="ru-RU" dirty="0">
                <a:latin typeface="Times New Roman" panose="02020603050405020304" pitchFamily="18" charset="0"/>
                <a:ea typeface="Calibri" panose="020F0502020204030204" pitchFamily="34" charset="0"/>
                <a:cs typeface="Times New Roman" panose="02020603050405020304" pitchFamily="18" charset="0"/>
              </a:rPr>
              <a:t> - </a:t>
            </a:r>
            <a:r>
              <a:rPr lang="ru-RU" dirty="0" err="1">
                <a:latin typeface="Times New Roman" panose="02020603050405020304" pitchFamily="18" charset="0"/>
                <a:ea typeface="Calibri" panose="020F0502020204030204" pitchFamily="34" charset="0"/>
                <a:cs typeface="Times New Roman" panose="02020603050405020304" pitchFamily="18" charset="0"/>
              </a:rPr>
              <a:t>топырақтың</a:t>
            </a:r>
            <a:r>
              <a:rPr lang="ru-RU" dirty="0">
                <a:latin typeface="Times New Roman" panose="02020603050405020304" pitchFamily="18" charset="0"/>
                <a:ea typeface="Calibri" panose="020F0502020204030204" pitchFamily="34" charset="0"/>
                <a:cs typeface="Times New Roman" panose="02020603050405020304" pitchFamily="18" charset="0"/>
              </a:rPr>
              <a:t> еру </a:t>
            </a:r>
            <a:r>
              <a:rPr lang="ru-RU" dirty="0" err="1">
                <a:latin typeface="Times New Roman" panose="02020603050405020304" pitchFamily="18" charset="0"/>
                <a:ea typeface="Calibri" panose="020F0502020204030204" pitchFamily="34" charset="0"/>
                <a:cs typeface="Times New Roman" panose="02020603050405020304" pitchFamily="18" charset="0"/>
              </a:rPr>
              <a:t>жылдамдығын</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сипаттайтын</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климаттық</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smtClean="0">
                <a:latin typeface="Times New Roman" panose="02020603050405020304" pitchFamily="18" charset="0"/>
                <a:ea typeface="Calibri" panose="020F0502020204030204" pitchFamily="34" charset="0"/>
                <a:cs typeface="Times New Roman" panose="02020603050405020304" pitchFamily="18" charset="0"/>
              </a:rPr>
              <a:t>коэффициент </a:t>
            </a:r>
            <a:r>
              <a:rPr lang="ru-RU" i="1" dirty="0" smtClean="0">
                <a:latin typeface="Times New Roman" panose="02020603050405020304" pitchFamily="18" charset="0"/>
                <a:ea typeface="Calibri" panose="020F0502020204030204" pitchFamily="34" charset="0"/>
                <a:cs typeface="Times New Roman" panose="02020603050405020304" pitchFamily="18" charset="0"/>
              </a:rPr>
              <a:t>(</a:t>
            </a:r>
            <a:r>
              <a:rPr lang="kk-KZ" i="1" dirty="0" smtClean="0">
                <a:latin typeface="Times New Roman" panose="02020603050405020304" pitchFamily="18" charset="0"/>
                <a:ea typeface="Calibri" panose="020F0502020204030204" pitchFamily="34" charset="0"/>
                <a:cs typeface="Times New Roman" panose="02020603050405020304" pitchFamily="18" charset="0"/>
              </a:rPr>
              <a:t>әдістемелік нұсқау, </a:t>
            </a:r>
            <a:r>
              <a:rPr lang="ru-RU" i="1" dirty="0">
                <a:latin typeface="Times New Roman" panose="02020603050405020304" pitchFamily="18" charset="0"/>
                <a:ea typeface="Calibri" panose="020F0502020204030204" pitchFamily="34" charset="0"/>
                <a:cs typeface="Times New Roman" panose="02020603050405020304" pitchFamily="18" charset="0"/>
              </a:rPr>
              <a:t>а </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2,5 </a:t>
            </a:r>
            <a:r>
              <a:rPr lang="ru-RU" dirty="0">
                <a:latin typeface="Times New Roman" panose="02020603050405020304" pitchFamily="18" charset="0"/>
                <a:ea typeface="Calibri" panose="020F0502020204030204" pitchFamily="34" charset="0"/>
                <a:cs typeface="Times New Roman" panose="02020603050405020304" pitchFamily="18" charset="0"/>
              </a:rPr>
              <a:t>см/</a:t>
            </a:r>
            <a:r>
              <a:rPr lang="ru-RU" dirty="0" err="1">
                <a:latin typeface="Times New Roman" panose="02020603050405020304" pitchFamily="18" charset="0"/>
                <a:ea typeface="Calibri" panose="020F0502020204030204" pitchFamily="34" charset="0"/>
                <a:cs typeface="Times New Roman" panose="02020603050405020304" pitchFamily="18" charset="0"/>
              </a:rPr>
              <a:t>сут</a:t>
            </a:r>
            <a:r>
              <a:rPr lang="ru-RU" dirty="0">
                <a:latin typeface="Times New Roman" panose="02020603050405020304" pitchFamily="18" charset="0"/>
                <a:ea typeface="Calibri" panose="020F0502020204030204" pitchFamily="34" charset="0"/>
                <a:cs typeface="Times New Roman" panose="02020603050405020304" pitchFamily="18" charset="0"/>
              </a:rPr>
              <a:t>);</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r>
              <a:rPr lang="ru-RU" i="1" dirty="0" smtClean="0">
                <a:latin typeface="Times New Roman" panose="02020603050405020304" pitchFamily="18" charset="0"/>
                <a:ea typeface="Calibri" panose="020F0502020204030204" pitchFamily="34" charset="0"/>
              </a:rPr>
              <a:t>       5</a:t>
            </a:r>
            <a:r>
              <a:rPr lang="ru-RU" dirty="0" smtClean="0">
                <a:latin typeface="Times New Roman" panose="02020603050405020304" pitchFamily="18" charset="0"/>
                <a:ea typeface="Calibri" panose="020F0502020204030204" pitchFamily="34" charset="0"/>
              </a:rPr>
              <a:t> </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жұмысқа</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кедергі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кезең</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басталатын</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еріген</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топырақ</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қабаты</a:t>
            </a:r>
            <a:r>
              <a:rPr lang="ru-RU" dirty="0">
                <a:latin typeface="Times New Roman" panose="02020603050405020304" pitchFamily="18" charset="0"/>
                <a:ea typeface="Calibri" panose="020F0502020204030204" pitchFamily="34" charset="0"/>
              </a:rPr>
              <a:t>, </a:t>
            </a:r>
            <a:r>
              <a:rPr lang="ru-RU" dirty="0">
                <a:latin typeface="Times New Roman" panose="02020603050405020304" pitchFamily="18" charset="0"/>
                <a:ea typeface="Calibri" panose="020F0502020204030204" pitchFamily="34" charset="0"/>
              </a:rPr>
              <a:t>см.</a:t>
            </a:r>
            <a:endParaRPr lang="ru-RU" dirty="0"/>
          </a:p>
        </p:txBody>
      </p:sp>
    </p:spTree>
    <p:extLst>
      <p:ext uri="{BB962C8B-B14F-4D97-AF65-F5344CB8AC3E}">
        <p14:creationId xmlns:p14="http://schemas.microsoft.com/office/powerpoint/2010/main" val="16051863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8650" y="3144981"/>
            <a:ext cx="7886700" cy="3031981"/>
          </a:xfrm>
        </p:spPr>
        <p:txBody>
          <a:bodyPr>
            <a:normAutofit/>
          </a:bodyPr>
          <a:lstStyle/>
          <a:p>
            <a:pPr marL="0" indent="468000" algn="just">
              <a:lnSpc>
                <a:spcPct val="100000"/>
              </a:lnSpc>
              <a:spcBef>
                <a:spcPts val="0"/>
              </a:spcBef>
              <a:buNone/>
            </a:pPr>
            <a:r>
              <a:rPr lang="kk-KZ" sz="2200" b="1" dirty="0">
                <a:latin typeface="Times New Roman" panose="02020603050405020304" pitchFamily="18" charset="0"/>
                <a:cs typeface="Times New Roman" panose="02020603050405020304" pitchFamily="18" charset="0"/>
              </a:rPr>
              <a:t>3</a:t>
            </a:r>
            <a:r>
              <a:rPr lang="kk-KZ"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Күзгі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жұмысқа</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кезеңнің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басталу</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күні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ауаның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орташа</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тәуліктік</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температурасы</a:t>
            </a:r>
            <a:r>
              <a:rPr lang="ru-RU" sz="2200" dirty="0">
                <a:latin typeface="Times New Roman" panose="02020603050405020304" pitchFamily="18" charset="0"/>
                <a:cs typeface="Times New Roman" panose="02020603050405020304" pitchFamily="18" charset="0"/>
              </a:rPr>
              <a:t> бойынша +3 °С - </a:t>
            </a:r>
            <a:r>
              <a:rPr lang="ru-RU" sz="2200" dirty="0" err="1">
                <a:latin typeface="Times New Roman" panose="02020603050405020304" pitchFamily="18" charset="0"/>
                <a:cs typeface="Times New Roman" panose="02020603050405020304" pitchFamily="18" charset="0"/>
              </a:rPr>
              <a:t>тан</a:t>
            </a:r>
            <a:r>
              <a:rPr lang="ru-RU" sz="2200" dirty="0">
                <a:latin typeface="Times New Roman" panose="02020603050405020304" pitchFamily="18" charset="0"/>
                <a:cs typeface="Times New Roman" panose="02020603050405020304" pitchFamily="18" charset="0"/>
              </a:rPr>
              <a:t> +5 °С-</a:t>
            </a:r>
            <a:r>
              <a:rPr lang="ru-RU" sz="2200" dirty="0" err="1">
                <a:latin typeface="Times New Roman" panose="02020603050405020304" pitchFamily="18" charset="0"/>
                <a:cs typeface="Times New Roman" panose="02020603050405020304" pitchFamily="18" charset="0"/>
              </a:rPr>
              <a:t>қа</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дейін</a:t>
            </a:r>
            <a:r>
              <a:rPr lang="ru-RU" sz="2200" dirty="0">
                <a:latin typeface="Times New Roman" panose="02020603050405020304" pitchFamily="18" charset="0"/>
                <a:cs typeface="Times New Roman" panose="02020603050405020304" pitchFamily="18" charset="0"/>
              </a:rPr>
              <a:t>, ал </a:t>
            </a:r>
            <a:r>
              <a:rPr lang="ru-RU" sz="2200" dirty="0" err="1">
                <a:latin typeface="Times New Roman" panose="02020603050405020304" pitchFamily="18" charset="0"/>
                <a:cs typeface="Times New Roman" panose="02020603050405020304" pitchFamily="18" charset="0"/>
              </a:rPr>
              <a:t>аяқталу</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күні-күзгі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кезеңде</a:t>
            </a:r>
            <a:r>
              <a:rPr lang="ru-RU" sz="2200" dirty="0">
                <a:latin typeface="Times New Roman" panose="02020603050405020304" pitchFamily="18" charset="0"/>
                <a:cs typeface="Times New Roman" panose="02020603050405020304" pitchFamily="18" charset="0"/>
              </a:rPr>
              <a:t> 0 °С-</a:t>
            </a:r>
            <a:r>
              <a:rPr lang="ru-RU" sz="2200" dirty="0" err="1">
                <a:latin typeface="Times New Roman" panose="02020603050405020304" pitchFamily="18" charset="0"/>
                <a:cs typeface="Times New Roman" panose="02020603050405020304" pitchFamily="18" charset="0"/>
              </a:rPr>
              <a:t>тан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өту</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күні</a:t>
            </a:r>
            <a:r>
              <a:rPr lang="ru-RU" sz="2200" dirty="0">
                <a:latin typeface="Times New Roman" panose="02020603050405020304" pitchFamily="18" charset="0"/>
                <a:cs typeface="Times New Roman" panose="02020603050405020304" pitchFamily="18" charset="0"/>
              </a:rPr>
              <a:t> бойынша </a:t>
            </a:r>
            <a:r>
              <a:rPr lang="ru-RU" sz="2200" dirty="0" err="1">
                <a:latin typeface="Times New Roman" panose="02020603050405020304" pitchFamily="18" charset="0"/>
                <a:cs typeface="Times New Roman" panose="02020603050405020304" pitchFamily="18" charset="0"/>
              </a:rPr>
              <a:t>анықталады</a:t>
            </a:r>
            <a:r>
              <a:rPr lang="ru-RU" sz="2200" dirty="0">
                <a:latin typeface="Times New Roman" panose="02020603050405020304" pitchFamily="18" charset="0"/>
                <a:cs typeface="Times New Roman" panose="02020603050405020304" pitchFamily="18" charset="0"/>
              </a:rPr>
              <a:t>.</a:t>
            </a:r>
            <a:endParaRPr lang="ru-RU" sz="2200" dirty="0">
              <a:latin typeface="Times New Roman" panose="02020603050405020304" pitchFamily="18" charset="0"/>
              <a:cs typeface="Times New Roman" panose="02020603050405020304" pitchFamily="18" charset="0"/>
            </a:endParaRPr>
          </a:p>
          <a:p>
            <a:pPr marL="0" indent="0">
              <a:buNone/>
            </a:pPr>
            <a:endParaRPr lang="ru-RU" dirty="0"/>
          </a:p>
        </p:txBody>
      </p:sp>
      <p:sp>
        <p:nvSpPr>
          <p:cNvPr id="4" name="Прямоугольник 3"/>
          <p:cNvSpPr/>
          <p:nvPr/>
        </p:nvSpPr>
        <p:spPr>
          <a:xfrm>
            <a:off x="983673" y="556599"/>
            <a:ext cx="7827818" cy="769441"/>
          </a:xfrm>
          <a:prstGeom prst="rect">
            <a:avLst/>
          </a:prstGeom>
        </p:spPr>
        <p:txBody>
          <a:bodyPr wrap="square">
            <a:spAutoFit/>
          </a:bodyPr>
          <a:lstStyle/>
          <a:p>
            <a:r>
              <a:rPr lang="kk-KZ" sz="2200" b="1" dirty="0">
                <a:latin typeface="Times New Roman" panose="02020603050405020304" pitchFamily="18" charset="0"/>
                <a:ea typeface="Calibri" panose="020F0502020204030204" pitchFamily="34" charset="0"/>
              </a:rPr>
              <a:t>2</a:t>
            </a:r>
            <a:r>
              <a:rPr lang="kk-KZ" sz="2200" dirty="0">
                <a:latin typeface="Times New Roman" panose="02020603050405020304" pitchFamily="18" charset="0"/>
                <a:ea typeface="Calibri" panose="020F0502020204030204" pitchFamily="34" charset="0"/>
              </a:rPr>
              <a:t> </a:t>
            </a:r>
            <a:r>
              <a:rPr lang="ru-RU" sz="2200" dirty="0" smtClean="0">
                <a:latin typeface="Times New Roman" panose="02020603050405020304" pitchFamily="18" charset="0"/>
                <a:ea typeface="Calibri" panose="020F0502020204030204" pitchFamily="34" charset="0"/>
              </a:rPr>
              <a:t>Формула бойынша </a:t>
            </a:r>
            <a:r>
              <a:rPr lang="ru-RU" sz="2200" dirty="0" err="1" smtClean="0">
                <a:latin typeface="Times New Roman" panose="02020603050405020304" pitchFamily="18" charset="0"/>
                <a:ea typeface="Calibri" panose="020F0502020204030204" pitchFamily="34" charset="0"/>
              </a:rPr>
              <a:t>көктемгі</a:t>
            </a:r>
            <a:r>
              <a:rPr lang="ru-RU" sz="2200" dirty="0" smtClean="0">
                <a:latin typeface="Times New Roman" panose="02020603050405020304" pitchFamily="18" charset="0"/>
                <a:ea typeface="Calibri" panose="020F0502020204030204" pitchFamily="34" charset="0"/>
              </a:rPr>
              <a:t> </a:t>
            </a:r>
            <a:r>
              <a:rPr lang="ru-RU" sz="2200" dirty="0" err="1" smtClean="0">
                <a:latin typeface="Times New Roman" panose="02020603050405020304" pitchFamily="18" charset="0"/>
                <a:ea typeface="Calibri" panose="020F0502020204030204" pitchFamily="34" charset="0"/>
              </a:rPr>
              <a:t>жұмысқа</a:t>
            </a:r>
            <a:r>
              <a:rPr lang="ru-RU" sz="2200" dirty="0" smtClean="0">
                <a:latin typeface="Times New Roman" panose="02020603050405020304" pitchFamily="18" charset="0"/>
                <a:ea typeface="Calibri" panose="020F0502020204030204" pitchFamily="34" charset="0"/>
              </a:rPr>
              <a:t> </a:t>
            </a:r>
            <a:r>
              <a:rPr lang="ru-RU" sz="2200" dirty="0" err="1" smtClean="0">
                <a:latin typeface="Times New Roman" panose="02020603050405020304" pitchFamily="18" charset="0"/>
                <a:ea typeface="Calibri" panose="020F0502020204030204" pitchFamily="34" charset="0"/>
              </a:rPr>
              <a:t>кедергі</a:t>
            </a:r>
            <a:r>
              <a:rPr lang="ru-RU" sz="2200" dirty="0" smtClean="0">
                <a:latin typeface="Times New Roman" panose="02020603050405020304" pitchFamily="18" charset="0"/>
                <a:ea typeface="Calibri" panose="020F0502020204030204" pitchFamily="34" charset="0"/>
              </a:rPr>
              <a:t> </a:t>
            </a:r>
            <a:r>
              <a:rPr lang="ru-RU" sz="2200" dirty="0" err="1" smtClean="0">
                <a:latin typeface="Times New Roman" panose="02020603050405020304" pitchFamily="18" charset="0"/>
                <a:ea typeface="Calibri" panose="020F0502020204030204" pitchFamily="34" charset="0"/>
              </a:rPr>
              <a:t>кезеңнің</a:t>
            </a:r>
            <a:r>
              <a:rPr lang="ru-RU" sz="2200" dirty="0" smtClean="0">
                <a:latin typeface="Times New Roman" panose="02020603050405020304" pitchFamily="18" charset="0"/>
                <a:ea typeface="Calibri" panose="020F0502020204030204" pitchFamily="34" charset="0"/>
              </a:rPr>
              <a:t> </a:t>
            </a:r>
            <a:r>
              <a:rPr lang="ru-RU" sz="2200" dirty="0" err="1" smtClean="0">
                <a:latin typeface="Times New Roman" panose="02020603050405020304" pitchFamily="18" charset="0"/>
                <a:ea typeface="Calibri" panose="020F0502020204030204" pitchFamily="34" charset="0"/>
              </a:rPr>
              <a:t>аяқталу</a:t>
            </a:r>
            <a:r>
              <a:rPr lang="ru-RU" sz="2200" dirty="0" smtClean="0">
                <a:latin typeface="Times New Roman" panose="02020603050405020304" pitchFamily="18" charset="0"/>
                <a:ea typeface="Calibri" panose="020F0502020204030204" pitchFamily="34" charset="0"/>
              </a:rPr>
              <a:t> </a:t>
            </a:r>
            <a:r>
              <a:rPr lang="ru-RU" sz="2200" dirty="0" err="1" smtClean="0">
                <a:latin typeface="Times New Roman" panose="02020603050405020304" pitchFamily="18" charset="0"/>
                <a:ea typeface="Calibri" panose="020F0502020204030204" pitchFamily="34" charset="0"/>
              </a:rPr>
              <a:t>мерзімі</a:t>
            </a:r>
            <a:r>
              <a:rPr lang="ru-RU" sz="2200" dirty="0" smtClean="0">
                <a:latin typeface="Times New Roman" panose="02020603050405020304" pitchFamily="18" charset="0"/>
                <a:ea typeface="Calibri" panose="020F0502020204030204" pitchFamily="34" charset="0"/>
              </a:rPr>
              <a:t> </a:t>
            </a:r>
            <a:r>
              <a:rPr lang="ru-RU" sz="2200" dirty="0" err="1" smtClean="0">
                <a:latin typeface="Times New Roman" panose="02020603050405020304" pitchFamily="18" charset="0"/>
                <a:ea typeface="Calibri" panose="020F0502020204030204" pitchFamily="34" charset="0"/>
              </a:rPr>
              <a:t>есептеледі</a:t>
            </a:r>
            <a:r>
              <a:rPr lang="kk-KZ" dirty="0" smtClean="0">
                <a:latin typeface="Times New Roman" panose="02020603050405020304" pitchFamily="18" charset="0"/>
                <a:ea typeface="Calibri" panose="020F0502020204030204" pitchFamily="34" charset="0"/>
              </a:rPr>
              <a:t>:</a:t>
            </a:r>
            <a:endParaRPr lang="ru-RU" dirty="0"/>
          </a:p>
        </p:txBody>
      </p:sp>
      <p:pic>
        <p:nvPicPr>
          <p:cNvPr id="6" name="Рисунок 5"/>
          <p:cNvPicPr>
            <a:picLocks noChangeAspect="1"/>
          </p:cNvPicPr>
          <p:nvPr/>
        </p:nvPicPr>
        <p:blipFill>
          <a:blip r:embed="rId2"/>
          <a:stretch>
            <a:fillRect/>
          </a:stretch>
        </p:blipFill>
        <p:spPr>
          <a:xfrm>
            <a:off x="3467966" y="1517186"/>
            <a:ext cx="1847850" cy="666750"/>
          </a:xfrm>
          <a:prstGeom prst="rect">
            <a:avLst/>
          </a:prstGeom>
        </p:spPr>
      </p:pic>
      <p:sp>
        <p:nvSpPr>
          <p:cNvPr id="7" name="Прямоугольник 6"/>
          <p:cNvSpPr/>
          <p:nvPr/>
        </p:nvSpPr>
        <p:spPr>
          <a:xfrm>
            <a:off x="983672" y="2375082"/>
            <a:ext cx="7827819" cy="430887"/>
          </a:xfrm>
          <a:prstGeom prst="rect">
            <a:avLst/>
          </a:prstGeom>
        </p:spPr>
        <p:txBody>
          <a:bodyPr wrap="square">
            <a:spAutoFit/>
          </a:bodyPr>
          <a:lstStyle/>
          <a:p>
            <a:r>
              <a:rPr lang="ru-RU" sz="2200" dirty="0" err="1" smtClean="0">
                <a:latin typeface="Times New Roman" panose="02020603050405020304" pitchFamily="18" charset="0"/>
                <a:ea typeface="Calibri" panose="020F0502020204030204" pitchFamily="34" charset="0"/>
              </a:rPr>
              <a:t>мұнда</a:t>
            </a:r>
            <a:r>
              <a:rPr lang="ru-RU" sz="2200" dirty="0" smtClean="0">
                <a:latin typeface="Times New Roman" panose="02020603050405020304" pitchFamily="18" charset="0"/>
                <a:ea typeface="Calibri" panose="020F0502020204030204" pitchFamily="34" charset="0"/>
              </a:rPr>
              <a:t> </a:t>
            </a:r>
            <a:r>
              <a:rPr lang="ru-RU" sz="2200" i="1" dirty="0" err="1">
                <a:latin typeface="Times New Roman" panose="02020603050405020304" pitchFamily="18" charset="0"/>
                <a:ea typeface="Calibri" panose="020F0502020204030204" pitchFamily="34" charset="0"/>
              </a:rPr>
              <a:t>hnp</a:t>
            </a:r>
            <a:r>
              <a:rPr lang="ru-RU" sz="2200" i="1" dirty="0">
                <a:latin typeface="Times New Roman" panose="02020603050405020304" pitchFamily="18" charset="0"/>
                <a:ea typeface="Calibri" panose="020F0502020204030204" pitchFamily="34" charset="0"/>
              </a:rPr>
              <a:t> </a:t>
            </a:r>
            <a:r>
              <a:rPr lang="ru-RU" sz="2200" dirty="0" smtClean="0">
                <a:latin typeface="Times New Roman" panose="02020603050405020304" pitchFamily="18" charset="0"/>
                <a:ea typeface="Calibri" panose="020F0502020204030204" pitchFamily="34" charset="0"/>
              </a:rPr>
              <a:t>– </a:t>
            </a:r>
            <a:r>
              <a:rPr lang="kk-KZ" sz="2200" dirty="0" smtClean="0">
                <a:latin typeface="Times New Roman" panose="02020603050405020304" pitchFamily="18" charset="0"/>
                <a:ea typeface="Calibri" panose="020F0502020204030204" pitchFamily="34" charset="0"/>
              </a:rPr>
              <a:t>топырақтың қату тереңдігі, </a:t>
            </a:r>
            <a:r>
              <a:rPr lang="kk-KZ" sz="2200" dirty="0">
                <a:latin typeface="Times New Roman" panose="02020603050405020304" pitchFamily="18" charset="0"/>
                <a:ea typeface="Calibri" panose="020F0502020204030204" pitchFamily="34" charset="0"/>
              </a:rPr>
              <a:t>см.</a:t>
            </a:r>
            <a:endParaRPr lang="ru-RU" sz="2200" dirty="0"/>
          </a:p>
        </p:txBody>
      </p:sp>
    </p:spTree>
    <p:extLst>
      <p:ext uri="{BB962C8B-B14F-4D97-AF65-F5344CB8AC3E}">
        <p14:creationId xmlns:p14="http://schemas.microsoft.com/office/powerpoint/2010/main" val="1008593766"/>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76</TotalTime>
  <Words>584</Words>
  <Application>Microsoft Office PowerPoint</Application>
  <PresentationFormat>Экран (4:3)</PresentationFormat>
  <Paragraphs>30</Paragraphs>
  <Slides>11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11</vt:i4>
      </vt:variant>
    </vt:vector>
  </HeadingPairs>
  <TitlesOfParts>
    <vt:vector size="16" baseType="lpstr">
      <vt:lpstr>Arial</vt:lpstr>
      <vt:lpstr>Calibri</vt:lpstr>
      <vt:lpstr>Calibri Light</vt:lpstr>
      <vt:lpstr>Times New Roman</vt:lpstr>
      <vt:lpstr>Тема Office</vt:lpstr>
      <vt:lpstr>ПРАКТИКАЛЫҚ ЖҰМЫС №1</vt:lpstr>
      <vt:lpstr>Кіріспе</vt:lpstr>
      <vt:lpstr>Климаты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ПРАКТИЧЕСКАЯ РАБОТА №1</dc:title>
  <dc:creator>Bakytbek</dc:creator>
  <cp:lastModifiedBy>Bakytbek</cp:lastModifiedBy>
  <cp:revision>10</cp:revision>
  <dcterms:created xsi:type="dcterms:W3CDTF">2020-11-03T04:47:41Z</dcterms:created>
  <dcterms:modified xsi:type="dcterms:W3CDTF">2020-11-03T10:55:36Z</dcterms:modified>
</cp:coreProperties>
</file>